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325" r:id="rId15"/>
    <p:sldId id="270" r:id="rId16"/>
    <p:sldId id="272" r:id="rId17"/>
    <p:sldId id="273" r:id="rId18"/>
    <p:sldId id="274" r:id="rId19"/>
    <p:sldId id="328" r:id="rId20"/>
    <p:sldId id="326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322" r:id="rId29"/>
    <p:sldId id="329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330" r:id="rId41"/>
    <p:sldId id="295" r:id="rId42"/>
    <p:sldId id="296" r:id="rId43"/>
    <p:sldId id="327" r:id="rId44"/>
    <p:sldId id="298" r:id="rId45"/>
    <p:sldId id="299" r:id="rId46"/>
    <p:sldId id="300" r:id="rId47"/>
    <p:sldId id="301" r:id="rId48"/>
    <p:sldId id="302" r:id="rId49"/>
    <p:sldId id="304" r:id="rId50"/>
    <p:sldId id="303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24" r:id="rId60"/>
    <p:sldId id="321" r:id="rId61"/>
  </p:sldIdLst>
  <p:sldSz cx="17322800" cy="97409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77311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F8F9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CC"/>
          </a:solidFill>
        </a:fill>
      </a:tcStyle>
    </a:wholeTbl>
    <a:band2H>
      <a:tcTxStyle/>
      <a:tcStyle>
        <a:tcBdr/>
        <a:fill>
          <a:solidFill>
            <a:srgbClr val="EEF3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CDB"/>
          </a:solidFill>
        </a:fill>
      </a:tcStyle>
    </a:wholeTbl>
    <a:band2H>
      <a:tcTxStyle/>
      <a:tcStyle>
        <a:tcBdr/>
        <a:fill>
          <a:solidFill>
            <a:srgbClr val="FCE7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A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EEE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8F8F9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solidFill>
            <a:srgbClr val="8F8F9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50800" cap="flat">
              <a:solidFill>
                <a:srgbClr val="8F8F90"/>
              </a:solidFill>
              <a:prstDash val="solid"/>
              <a:round/>
            </a:ln>
          </a:top>
          <a:bottom>
            <a:ln w="127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8F8F90"/>
      </a:tcTxStyle>
      <a:tcStyle>
        <a:tcBdr>
          <a:left>
            <a:ln w="12700" cap="flat">
              <a:solidFill>
                <a:srgbClr val="8F8F90"/>
              </a:solidFill>
              <a:prstDash val="solid"/>
              <a:round/>
            </a:ln>
          </a:left>
          <a:right>
            <a:ln w="12700" cap="flat">
              <a:solidFill>
                <a:srgbClr val="8F8F90"/>
              </a:solidFill>
              <a:prstDash val="solid"/>
              <a:round/>
            </a:ln>
          </a:right>
          <a:top>
            <a:ln w="12700" cap="flat">
              <a:solidFill>
                <a:srgbClr val="8F8F90"/>
              </a:solidFill>
              <a:prstDash val="solid"/>
              <a:round/>
            </a:ln>
          </a:top>
          <a:bottom>
            <a:ln w="25400" cap="flat">
              <a:solidFill>
                <a:srgbClr val="8F8F90"/>
              </a:solidFill>
              <a:prstDash val="solid"/>
              <a:round/>
            </a:ln>
          </a:bottom>
          <a:insideH>
            <a:ln w="12700" cap="flat">
              <a:solidFill>
                <a:srgbClr val="8F8F90"/>
              </a:solidFill>
              <a:prstDash val="solid"/>
              <a:round/>
            </a:ln>
          </a:insideH>
          <a:insideV>
            <a:ln w="12700" cap="flat">
              <a:solidFill>
                <a:srgbClr val="8F8F9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184" y="-616"/>
      </p:cViewPr>
      <p:guideLst>
        <p:guide orient="horz" pos="3068"/>
        <p:guide pos="5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interSettings" Target="printerSettings/printerSettings1.bin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7" name="Shape 4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72636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eg"/><Relationship Id="rId3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eg"/><Relationship Id="rId3" Type="http://schemas.openxmlformats.org/officeDocument/2006/relationships/image" Target="../media/image28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eg"/><Relationship Id="rId3" Type="http://schemas.openxmlformats.org/officeDocument/2006/relationships/image" Target="../media/image30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eg"/><Relationship Id="rId3" Type="http://schemas.openxmlformats.org/officeDocument/2006/relationships/image" Target="../media/image32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>
            <a:lvl1pPr marL="342900" indent="-342900">
              <a:defRPr sz="4000">
                <a:solidFill>
                  <a:srgbClr val="EFEFF0"/>
                </a:solidFill>
              </a:defRPr>
            </a:lvl1pPr>
            <a:lvl2pPr marL="577850" indent="-342900">
              <a:defRPr sz="4000">
                <a:solidFill>
                  <a:srgbClr val="EFEFF0"/>
                </a:solidFill>
              </a:defRPr>
            </a:lvl2pPr>
            <a:lvl3pPr marL="801687" indent="-342900">
              <a:defRPr sz="4000">
                <a:solidFill>
                  <a:srgbClr val="EFEFF0"/>
                </a:solidFill>
              </a:defRPr>
            </a:lvl3pPr>
            <a:lvl4pPr marL="1065212" indent="-381000">
              <a:defRPr sz="4000">
                <a:solidFill>
                  <a:srgbClr val="EFEFF0"/>
                </a:solidFill>
              </a:defRPr>
            </a:lvl4pPr>
            <a:lvl5pPr marL="1289050" indent="-381000"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lvl1pPr>
            <a:lvl2pPr marL="577850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2pPr>
            <a:lvl3pPr marL="801687" indent="-3429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3pPr>
            <a:lvl4pPr marL="1065212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4pPr>
            <a:lvl5pPr marL="1289050" indent="-381000">
              <a:lnSpc>
                <a:spcPct val="150000"/>
              </a:lnSpc>
              <a:buClrTx/>
              <a:buFontTx/>
              <a:defRPr sz="40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  <a:defRPr>
                <a:solidFill>
                  <a:srgbClr val="EFEFF0"/>
                </a:solidFill>
              </a:defRPr>
            </a:lvl1pPr>
            <a:lvl2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2pPr>
            <a:lvl3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3pPr>
            <a:lvl4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4pPr>
            <a:lvl5pPr>
              <a:lnSpc>
                <a:spcPts val="4500"/>
              </a:lnSpc>
              <a:buClrTx/>
              <a:buFontTx/>
              <a:defRPr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>
                <a:solidFill>
                  <a:srgbClr val="EFEFF0"/>
                </a:solidFill>
              </a:defRPr>
            </a:lvl1pPr>
            <a:lvl2pPr marL="612140" indent="-377190">
              <a:buClrTx/>
              <a:buFontTx/>
              <a:defRPr sz="4400" b="1">
                <a:solidFill>
                  <a:srgbClr val="EFEFF0"/>
                </a:solidFill>
              </a:defRPr>
            </a:lvl2pPr>
            <a:lvl3pPr marL="835978" indent="-377190">
              <a:buClrTx/>
              <a:buFontTx/>
              <a:defRPr sz="4400" b="1">
                <a:solidFill>
                  <a:srgbClr val="EFEFF0"/>
                </a:solidFill>
              </a:defRPr>
            </a:lvl3pPr>
            <a:lvl4pPr marL="1103312" indent="-419100">
              <a:buClrTx/>
              <a:buFontTx/>
              <a:defRPr sz="4400" b="1">
                <a:solidFill>
                  <a:srgbClr val="EFEFF0"/>
                </a:solidFill>
              </a:defRPr>
            </a:lvl4pPr>
            <a:lvl5pPr marL="1327150" indent="-419100">
              <a:buClrTx/>
              <a:buFontTx/>
              <a:defRPr sz="4400" b="1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>
                <a:solidFill>
                  <a:srgbClr val="EFEFF0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with bulleted list smal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EFEFF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>
                <a:solidFill>
                  <a:srgbClr val="EFEFF0"/>
                </a:solidFill>
              </a:defRPr>
            </a:lvl1pPr>
            <a:lvl2pPr marL="577850" indent="-342900">
              <a:defRPr sz="3200">
                <a:solidFill>
                  <a:srgbClr val="EFEFF0"/>
                </a:solidFill>
              </a:defRPr>
            </a:lvl2pPr>
            <a:lvl3pPr marL="801687" indent="-342900">
              <a:defRPr sz="3200">
                <a:solidFill>
                  <a:srgbClr val="EFEFF0"/>
                </a:solidFill>
              </a:defRPr>
            </a:lvl3pPr>
            <a:lvl4pPr marL="1076098" indent="-391885">
              <a:defRPr sz="3200">
                <a:solidFill>
                  <a:srgbClr val="EFEFF0"/>
                </a:solidFill>
              </a:defRPr>
            </a:lvl4pPr>
            <a:lvl5pPr marL="1299935" indent="-391885">
              <a:defRPr sz="3200">
                <a:solidFill>
                  <a:srgbClr val="EFEFF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FF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main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8.png" descr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9516" y="1379334"/>
            <a:ext cx="7414574" cy="583852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15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dia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-1" y="4797425"/>
            <a:ext cx="17327564" cy="49498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26" name="brightcove_ppt_media.png" descr="brightcove_ppt_media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9" y="6218682"/>
            <a:ext cx="6992436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eting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37" name="brightcove_ppt_marketing.png" descr="brightcove_ppt_marketi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2617" y="6218682"/>
            <a:ext cx="9293175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terprise solution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197225"/>
            <a:ext cx="17327564" cy="655002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>
            <a:spLocks noGrp="1"/>
          </p:cNvSpPr>
          <p:nvPr>
            <p:ph type="title"/>
          </p:nvPr>
        </p:nvSpPr>
        <p:spPr>
          <a:xfrm>
            <a:off x="662781" y="8120506"/>
            <a:ext cx="14912157" cy="1096519"/>
          </a:xfrm>
          <a:prstGeom prst="rect">
            <a:avLst/>
          </a:prstGeom>
        </p:spPr>
        <p:txBody>
          <a:bodyPr lIns="45719" tIns="45719" rIns="45719" bIns="45719" anchor="t"/>
          <a:lstStyle>
            <a:lvl1pPr defTabSz="457200">
              <a:lnSpc>
                <a:spcPts val="3600"/>
              </a:lnSpc>
              <a:defRPr sz="3200" b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248" name="lockup-enterprise.png" descr="lockup-enterpri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81" y="6210744"/>
            <a:ext cx="9293174" cy="190976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gree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6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7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pi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indig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9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blac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08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81834" y="1947861"/>
            <a:ext cx="7837680" cy="67357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erform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Clou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vc-bolt-logo-ondark.png" descr="v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c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once-logo-ondark.png" descr="once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873" y="3349625"/>
            <a:ext cx="7671817" cy="2282952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enco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zc-bolt-logo-ondark.png" descr="zc-bolt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9029" y="3355721"/>
            <a:ext cx="10509505" cy="2279905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allery-logo-ondark.png" descr="gallery-logo-ond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2912" y="3273425"/>
            <a:ext cx="9182101" cy="2298700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Galler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brightcove-perform.png" descr="brightcove-perfor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1280" y="3273425"/>
            <a:ext cx="9525001" cy="2311151"/>
          </a:xfrm>
          <a:prstGeom prst="rect">
            <a:avLst/>
          </a:prstGeom>
          <a:ln w="12700">
            <a:miter lim="400000"/>
          </a:ln>
          <a:effectLst>
            <a:outerShdw blurRad="50800" dist="38100" dir="5400000" rotWithShape="0">
              <a:srgbClr val="000000">
                <a:alpha val="20000"/>
              </a:srgbClr>
            </a:outerShdw>
          </a:effectLst>
        </p:spPr>
      </p:pic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 lIns="45719" tIns="45719" rIns="45719" bIns="45719" anchor="b"/>
          <a:lstStyle>
            <a:lvl1pPr defTabSz="457200"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4572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9144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13716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1828800" defTabSz="45720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99" name="logo-brightcove.png" descr="logo-brightcov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14673" y="8768021"/>
            <a:ext cx="4041987" cy="520701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9" y="1978025"/>
            <a:ext cx="15742443" cy="65754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4000"/>
            </a:lvl1pPr>
            <a:lvl2pPr marL="577850" indent="-342900">
              <a:lnSpc>
                <a:spcPct val="150000"/>
              </a:lnSpc>
              <a:buClrTx/>
              <a:buFontTx/>
              <a:defRPr sz="4000"/>
            </a:lvl2pPr>
            <a:lvl3pPr marL="801687" indent="-342900">
              <a:lnSpc>
                <a:spcPct val="150000"/>
              </a:lnSpc>
              <a:buClrTx/>
              <a:buFontTx/>
              <a:defRPr sz="4000"/>
            </a:lvl3pPr>
            <a:lvl4pPr marL="1065212" indent="-381000">
              <a:lnSpc>
                <a:spcPct val="150000"/>
              </a:lnSpc>
              <a:buClrTx/>
              <a:buFontTx/>
              <a:defRPr sz="4000"/>
            </a:lvl4pPr>
            <a:lvl5pPr marL="1289050" indent="-381000">
              <a:lnSpc>
                <a:spcPct val="150000"/>
              </a:lnSpc>
              <a:buClrTx/>
              <a:buFontTx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37" y="3251200"/>
            <a:ext cx="15742444" cy="5432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4500"/>
              </a:lnSpc>
              <a:buClrTx/>
              <a:buSzTx/>
              <a:buFontTx/>
              <a:buNone/>
            </a:lvl1pPr>
            <a:lvl2pPr>
              <a:lnSpc>
                <a:spcPts val="4500"/>
              </a:lnSpc>
              <a:buClrTx/>
              <a:buFontTx/>
            </a:lvl2pPr>
            <a:lvl3pPr>
              <a:lnSpc>
                <a:spcPts val="4500"/>
              </a:lnSpc>
              <a:buClrTx/>
              <a:buFontTx/>
            </a:lvl3pPr>
            <a:lvl4pPr>
              <a:lnSpc>
                <a:spcPts val="4500"/>
              </a:lnSpc>
              <a:buClrTx/>
              <a:buFontTx/>
            </a:lvl4pPr>
            <a:lvl5pPr>
              <a:lnSpc>
                <a:spcPts val="45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Rectangle"/>
          <p:cNvSpPr>
            <a:spLocks noGrp="1"/>
          </p:cNvSpPr>
          <p:nvPr>
            <p:ph type="body" sz="quarter" idx="13"/>
          </p:nvPr>
        </p:nvSpPr>
        <p:spPr>
          <a:xfrm>
            <a:off x="541337" y="1978025"/>
            <a:ext cx="15741651" cy="127317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4000" b="1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541337" y="300038"/>
            <a:ext cx="14724064" cy="14493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1339" y="1978025"/>
            <a:ext cx="6293642" cy="6423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4400" b="1"/>
            </a:lvl1pPr>
            <a:lvl2pPr marL="612140" indent="-377190">
              <a:buClrTx/>
              <a:buFontTx/>
              <a:defRPr sz="4400" b="1"/>
            </a:lvl2pPr>
            <a:lvl3pPr marL="835978" indent="-377190">
              <a:buClrTx/>
              <a:buFontTx/>
              <a:defRPr sz="4400" b="1"/>
            </a:lvl3pPr>
            <a:lvl4pPr marL="1103312" indent="-419100">
              <a:buClrTx/>
              <a:buFontTx/>
              <a:defRPr sz="4400" b="1"/>
            </a:lvl4pPr>
            <a:lvl5pPr marL="1327150" indent="-419100">
              <a:buClrTx/>
              <a:buFontTx/>
              <a:defRPr sz="4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Rectangle"/>
          <p:cNvSpPr>
            <a:spLocks noGrp="1"/>
          </p:cNvSpPr>
          <p:nvPr>
            <p:ph type="body" sz="half" idx="13"/>
          </p:nvPr>
        </p:nvSpPr>
        <p:spPr>
          <a:xfrm>
            <a:off x="7062788" y="1978025"/>
            <a:ext cx="9144001" cy="642302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4800"/>
              </a:lnSpc>
              <a:spcBef>
                <a:spcPts val="1200"/>
              </a:spcBef>
              <a:buClrTx/>
              <a:buSzTx/>
              <a:buFontTx/>
              <a:buNone/>
              <a:defRPr sz="4000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3200"/>
            </a:lvl1pPr>
            <a:lvl2pPr marL="577850" indent="-342900">
              <a:defRPr sz="3200"/>
            </a:lvl2pPr>
            <a:lvl3pPr marL="801687" indent="-342900">
              <a:defRPr sz="3200"/>
            </a:lvl3pPr>
            <a:lvl4pPr marL="1076098" indent="-391885">
              <a:defRPr sz="3200"/>
            </a:lvl4pPr>
            <a:lvl5pPr marL="1299935" indent="-391885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 oran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374988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6" name="image1.pdf" descr="image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5151" y="8785949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imated alternate">
    <p:bg>
      <p:bgPr>
        <a:gradFill flip="none" rotWithShape="1">
          <a:gsLst>
            <a:gs pos="0">
              <a:srgbClr val="ECECEC"/>
            </a:gs>
            <a:gs pos="100000">
              <a:srgbClr val="C9C9C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pdf" descr="image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49603" y="6206247"/>
            <a:ext cx="6571529" cy="606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9746" y="6370639"/>
            <a:ext cx="2191061" cy="2023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24345" y="1417952"/>
            <a:ext cx="6055623" cy="5593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30781" y="-2855032"/>
            <a:ext cx="8490781" cy="784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63" y="3693123"/>
            <a:ext cx="5008663" cy="462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5576" y="2754598"/>
            <a:ext cx="1261607" cy="116527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46113" y="2249589"/>
            <a:ext cx="13825232" cy="3001547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6B6B6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6112" y="5251134"/>
            <a:ext cx="15422019" cy="3892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1pPr>
            <a:lvl2pPr marL="0" indent="2349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2pPr>
            <a:lvl3pPr marL="0" indent="458787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3pPr>
            <a:lvl4pPr marL="0" indent="684212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4pPr>
            <a:lvl5pPr marL="0" indent="908050">
              <a:spcBef>
                <a:spcPts val="1200"/>
              </a:spcBef>
              <a:buClrTx/>
              <a:buSzTx/>
              <a:buFontTx/>
              <a:buNone/>
              <a:defRPr>
                <a:solidFill>
                  <a:srgbClr val="6B6B6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3" name="logo-brightcove.png" descr="logo-brightcov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412" y="1039812"/>
            <a:ext cx="3627439" cy="88265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72686" y="8768021"/>
            <a:ext cx="4041988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theme" Target="../theme/theme1.xml"/><Relationship Id="rId41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df" descr="image1.pdf"/>
          <p:cNvPicPr>
            <a:picLocks noChangeAspect="1"/>
          </p:cNvPicPr>
          <p:nvPr/>
        </p:nvPicPr>
        <p:blipFill>
          <a:blip r:embed="rId41">
            <a:extLst/>
          </a:blip>
          <a:stretch>
            <a:fillRect/>
          </a:stretch>
        </p:blipFill>
        <p:spPr>
          <a:xfrm>
            <a:off x="15665566" y="-15241"/>
            <a:ext cx="661668" cy="14424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41345" y="300038"/>
            <a:ext cx="14724056" cy="144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9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400">
                <a:solidFill>
                  <a:srgbClr val="3F414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©2016  Brightcove Inc"/>
          <p:cNvSpPr txBox="1"/>
          <p:nvPr/>
        </p:nvSpPr>
        <p:spPr>
          <a:xfrm>
            <a:off x="14870052" y="9357569"/>
            <a:ext cx="186139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3F4140"/>
                </a:solidFill>
              </a:defRPr>
            </a:lvl1pPr>
          </a:lstStyle>
          <a:p>
            <a:r>
              <a:rPr dirty="0"/>
              <a:t>©</a:t>
            </a:r>
            <a:r>
              <a:rPr dirty="0" smtClean="0"/>
              <a:t>201</a:t>
            </a:r>
            <a:r>
              <a:rPr lang="en-US" dirty="0" smtClean="0"/>
              <a:t>9</a:t>
            </a:r>
            <a:r>
              <a:rPr dirty="0" smtClean="0"/>
              <a:t>  </a:t>
            </a:r>
            <a:r>
              <a:rPr dirty="0"/>
              <a:t>Brightcove Inc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p:transition xmlns:p14="http://schemas.microsoft.com/office/powerpoint/2010/main" spd="med"/>
  <p:txStyles>
    <p:titleStyle>
      <a:lvl1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0861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1pPr>
      <a:lvl2pPr marL="543560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2pPr>
      <a:lvl3pPr marL="767398" marR="0" indent="-30861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3pPr>
      <a:lvl4pPr marL="1027112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4pPr>
      <a:lvl5pPr marL="1250950" marR="0" indent="-342900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5pPr>
      <a:lvl6pPr marL="4277202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6pPr>
      <a:lvl7pPr marL="5050738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7pPr>
      <a:lvl8pPr marL="5824275" marR="0" indent="-409518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8pPr>
      <a:lvl9pPr marL="6597813" marR="0" indent="-409519" algn="l" defTabSz="773112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Arial"/>
        <a:buChar char="•"/>
        <a:tabLst/>
        <a:defRPr sz="3600" b="0" i="0" u="none" strike="noStrike" cap="none" spc="0" baseline="0">
          <a:ln>
            <a:noFill/>
          </a:ln>
          <a:solidFill>
            <a:srgbClr val="606163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77311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hyperlink" Target="mailto:mboles@brightcove.com?subject=" TargetMode="External"/><Relationship Id="rId3" Type="http://schemas.openxmlformats.org/officeDocument/2006/relationships/image" Target="../media/image3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EDWaCA" TargetMode="External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rightcoveLearning/curriculum-developing-bc-player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3" Type="http://schemas.openxmlformats.org/officeDocument/2006/relationships/hyperlink" Target="https://support.brightcove.com/brightcove-player-develope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rightcovelearning.github.io/Brightcove-API-References/brightcove-player/current-release/index.html" TargetMode="External"/><Relationship Id="rId3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6__anchor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rightcovelearning.github.io/Brightcove-API-References/brightcove-player/current-release/Player.html%23toc120__anchor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support.brightcove.com/autoplay-considerations" TargetMode="External"/><Relationship Id="rId3" Type="http://schemas.openxmlformats.org/officeDocument/2006/relationships/hyperlink" Target="https://support.brightcove.com/brightcove-player-sample-autoplay-unmute-button-iossafarichrome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KzyoNG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docs.brightcove.com/en/player/brightcove-player/samples/listen-for-play-button.html" TargetMode="External"/><Relationship Id="rId3" Type="http://schemas.openxmlformats.org/officeDocument/2006/relationships/hyperlink" Target="https://support.brightcove.com/implementing-playlists-programmatically%23Set_initial_video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://codepen.io/team/bcls/pen/WwXVN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brightcove.com/brightcove-player-sample-playback-rate-adjuster" TargetMode="External"/><Relationship Id="rId4" Type="http://schemas.openxmlformats.org/officeDocument/2006/relationships/hyperlink" Target="https://support.brightcove.com/player-catalog%23getSearch_method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support.brightcove.com/brightcove-player-sample-disable-forward-scrubbin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Developing with the Brightcove Player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/>
          <a:p>
            <a:r>
              <a:t>Developing with the</a:t>
            </a:r>
            <a:br/>
            <a:r>
              <a:t>Brightcove Player</a:t>
            </a:r>
          </a:p>
        </p:txBody>
      </p:sp>
      <p:sp>
        <p:nvSpPr>
          <p:cNvPr id="410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63834"/>
            <a:ext cx="15422020" cy="38928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Matt Boles</a:t>
            </a:r>
          </a:p>
          <a:p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mboles@brightcove.com</a:t>
            </a:r>
          </a:p>
        </p:txBody>
      </p:sp>
      <p:pic>
        <p:nvPicPr>
          <p:cNvPr id="411" name="vc-bolt-logo.png" descr="vc-bol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340" y="7752483"/>
            <a:ext cx="6126739" cy="1165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etup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Setup</a:t>
            </a:r>
          </a:p>
        </p:txBody>
      </p:sp>
      <p:sp>
        <p:nvSpPr>
          <p:cNvPr id="447" name="Video Cloud Account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Video Cloud Account</a:t>
            </a:r>
          </a:p>
          <a:p>
            <a:endParaRPr/>
          </a:p>
          <a:p>
            <a:r>
              <a:t>You will also need an editor for HTML/JavaScript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Any plain text editor will work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An editor such as Atom, Chocolat, Sublime Text, Dreamweaver, BBEdit, or CoffeeCup, that provides code-hinting and syntax highlighting is recommended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For iframe player implementation examples a web server is needed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XAMPP and WAMP free options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etting Session Materials - GitHub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Getting Session Materials - GitHub</a:t>
            </a:r>
          </a:p>
        </p:txBody>
      </p:sp>
      <p:sp>
        <p:nvSpPr>
          <p:cNvPr id="451" name="Student files and slide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Student files and slides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https://github.com/BrightcoveLearning/curriculum-developing-bc-player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http://bit.ly/1EDWaCA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81288" y="9357569"/>
            <a:ext cx="288713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765" y="3431149"/>
            <a:ext cx="10158996" cy="5824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Brightcove Player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Documentation</a:t>
            </a:r>
          </a:p>
        </p:txBody>
      </p:sp>
      <p:sp>
        <p:nvSpPr>
          <p:cNvPr id="4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2476500"/>
            <a:ext cx="11734570" cy="6760613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https://support.brightcove.com/brightcove-player-developer"/>
          <p:cNvSpPr txBox="1">
            <a:spLocks noGrp="1"/>
          </p:cNvSpPr>
          <p:nvPr>
            <p:ph type="body" sz="quarter" idx="1"/>
          </p:nvPr>
        </p:nvSpPr>
        <p:spPr>
          <a:xfrm>
            <a:off x="541345" y="1809489"/>
            <a:ext cx="9870379" cy="765435"/>
          </a:xfrm>
          <a:prstGeom prst="rect">
            <a:avLst/>
          </a:prstGeom>
        </p:spPr>
        <p:txBody>
          <a:bodyPr/>
          <a:lstStyle>
            <a:lvl1pPr marL="301752" indent="-301752" defTabSz="680339">
              <a:spcBef>
                <a:spcPts val="500"/>
              </a:spcBef>
              <a:defRPr sz="2816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https://support.brightcove.com/brightcove-player-developer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rightcove Player API Docu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Player API Documentation</a:t>
            </a:r>
          </a:p>
        </p:txBody>
      </p:sp>
      <p:sp>
        <p:nvSpPr>
          <p:cNvPr id="461" name="https://brightcovelearning.github.io/Brightcove-API-References/brightcove-player/current-release/index.html"/>
          <p:cNvSpPr txBox="1">
            <a:spLocks noGrp="1"/>
          </p:cNvSpPr>
          <p:nvPr>
            <p:ph type="body" idx="1"/>
          </p:nvPr>
        </p:nvSpPr>
        <p:spPr>
          <a:xfrm>
            <a:off x="558703" y="1911089"/>
            <a:ext cx="15877479" cy="6848735"/>
          </a:xfrm>
          <a:prstGeom prst="rect">
            <a:avLst/>
          </a:prstGeom>
        </p:spPr>
        <p:txBody>
          <a:bodyPr/>
          <a:lstStyle>
            <a:lvl1pPr marL="342900" indent="-342900">
              <a:defRPr sz="3200"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606163"/>
                </a:solidFill>
                <a:uFillTx/>
              </a:defRPr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https://brightcovelearning.github.io/Brightcove-API-References/brightcove-player/current-release/index.html</a:t>
            </a:r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463" name="bcp-api-docs.png" descr="bcp-api-doc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50" y="3727450"/>
            <a:ext cx="12074551" cy="440834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Demo</a:t>
            </a:r>
            <a:r>
              <a:rPr dirty="0" smtClean="0"/>
              <a:t>: </a:t>
            </a:r>
            <a:r>
              <a:rPr lang="en-US" dirty="0" smtClean="0"/>
              <a:t>Programmatically Play a Video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Quick look at the process of using the API</a:t>
            </a:r>
          </a:p>
          <a:p>
            <a:r>
              <a:rPr lang="en-US" dirty="0" smtClean="0"/>
              <a:t>(a “Spiral Learning” event)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74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Using JavaScript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JavaScript with Brightcove Player</a:t>
            </a:r>
          </a:p>
        </p:txBody>
      </p:sp>
      <p:sp>
        <p:nvSpPr>
          <p:cNvPr id="470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API Is Event Drive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API Is Event Driven</a:t>
            </a:r>
          </a:p>
        </p:txBody>
      </p:sp>
      <p:sp>
        <p:nvSpPr>
          <p:cNvPr id="477" name="function foo() {…"/>
          <p:cNvSpPr txBox="1">
            <a:spLocks noGrp="1"/>
          </p:cNvSpPr>
          <p:nvPr>
            <p:ph type="body" sz="quarter" idx="1"/>
          </p:nvPr>
        </p:nvSpPr>
        <p:spPr>
          <a:xfrm>
            <a:off x="541345" y="5483225"/>
            <a:ext cx="6293637" cy="3276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 = this;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player.loadVideo(123);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player.play();</a:t>
            </a:r>
          </a:p>
          <a:p>
            <a:pPr marL="0" indent="0">
              <a:buSzTx/>
              <a:buNone/>
              <a:defRPr sz="3200">
                <a:solidFill>
                  <a:srgbClr val="3F414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</a:t>
            </a:r>
          </a:p>
        </p:txBody>
      </p:sp>
      <p:sp>
        <p:nvSpPr>
          <p:cNvPr id="4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479" name="Shape"/>
          <p:cNvSpPr/>
          <p:nvPr/>
        </p:nvSpPr>
        <p:spPr>
          <a:xfrm>
            <a:off x="434180" y="3959225"/>
            <a:ext cx="6244673" cy="540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CC3366">
              <a:alpha val="27058"/>
            </a:srgbClr>
          </a:solidFill>
          <a:ln>
            <a:solidFill>
              <a:srgbClr val="8F8F9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0" name="videojs(&quot;video&quot;).ready(function(){…"/>
          <p:cNvSpPr txBox="1"/>
          <p:nvPr/>
        </p:nvSpPr>
        <p:spPr>
          <a:xfrm>
            <a:off x="6911181" y="4425689"/>
            <a:ext cx="10416383" cy="517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/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 smtClean="0"/>
              <a:t>videojs.getPlayer</a:t>
            </a:r>
            <a:r>
              <a:rPr lang="en-US" dirty="0"/>
              <a:t>('myPlayerID'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dirty="0" smtClean="0"/>
              <a:t>.</a:t>
            </a:r>
            <a:r>
              <a:rPr dirty="0">
                <a:solidFill>
                  <a:srgbClr val="FF0000"/>
                </a:solidFill>
              </a:rPr>
              <a:t>ready</a:t>
            </a:r>
            <a:r>
              <a:rPr dirty="0"/>
              <a:t>(function(){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otherComponent.</a:t>
            </a:r>
            <a:r>
              <a:rPr dirty="0">
                <a:solidFill>
                  <a:srgbClr val="FF0000"/>
                </a:solidFill>
              </a:rPr>
              <a:t>on</a:t>
            </a:r>
            <a:r>
              <a:rPr dirty="0"/>
              <a:t>("</a:t>
            </a:r>
            <a:r>
              <a:rPr dirty="0">
                <a:solidFill>
                  <a:srgbClr val="FF0000"/>
                </a:solidFill>
              </a:rPr>
              <a:t>play</a:t>
            </a:r>
            <a:r>
              <a:rPr dirty="0"/>
              <a:t>", function(){</a:t>
            </a:r>
            <a:endParaRPr sz="4000" dirty="0"/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//Video is playing</a:t>
            </a:r>
          </a:p>
          <a:p>
            <a:pPr>
              <a:spcBef>
                <a:spcPts val="600"/>
              </a:spcBef>
              <a:defRPr sz="3600">
                <a:solidFill>
                  <a:srgbClr val="60616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481" name="Event driven framework: Behaviors driven by the production, detection and consumption of events"/>
          <p:cNvSpPr txBox="1"/>
          <p:nvPr/>
        </p:nvSpPr>
        <p:spPr>
          <a:xfrm>
            <a:off x="541345" y="1911089"/>
            <a:ext cx="15877479" cy="128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spAutoFit/>
          </a:bodyPr>
          <a:lstStyle>
            <a:lvl1pPr marL="342900" indent="-342900">
              <a:spcBef>
                <a:spcPts val="600"/>
              </a:spcBef>
              <a:buClr>
                <a:schemeClr val="accent2"/>
              </a:buClr>
              <a:buSzPct val="100000"/>
              <a:buFont typeface="Arial"/>
              <a:buChar char="•"/>
              <a:defRPr sz="4000">
                <a:solidFill>
                  <a:srgbClr val="606163"/>
                </a:solidFill>
              </a:defRPr>
            </a:lvl1pPr>
          </a:lstStyle>
          <a:p>
            <a:r>
              <a:rPr dirty="0"/>
              <a:t>Event driven framework: Behaviors driven by the production, detection and consumption of events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allback Func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Functions</a:t>
            </a:r>
          </a:p>
        </p:txBody>
      </p:sp>
      <p:sp>
        <p:nvSpPr>
          <p:cNvPr id="484" name="A function passed to another function to be called at a later time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function passed to another function to be called at a later time</a:t>
            </a:r>
          </a:p>
          <a:p>
            <a:endParaRPr/>
          </a:p>
          <a:p>
            <a:r>
              <a:t>Example: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getVideo()</a:t>
            </a:r>
            <a:r>
              <a:t> called, then the callback function called when video data returned, which is a variable amount of time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486" name="callback-function.png" descr="callback-func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381" y="4187825"/>
            <a:ext cx="12574539" cy="472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Callback Function Implementations</a:t>
            </a:r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74464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rgbClr val="0000FF"/>
                </a:solidFill>
              </a:rPr>
              <a:t>Anonymous functions</a:t>
            </a:r>
            <a:r>
              <a:rPr dirty="0"/>
              <a:t>: The function definition is the argument of the function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Function not named, hence </a:t>
            </a:r>
            <a:r>
              <a:rPr dirty="0" smtClean="0"/>
              <a:t>anonymous</a:t>
            </a:r>
            <a:endParaRPr lang="en-US" dirty="0" smtClean="0"/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lang="en-US" dirty="0" smtClean="0"/>
              <a:t>Called immediately after </a:t>
            </a:r>
            <a:r>
              <a:rPr lang="en-US" dirty="0" smtClean="0">
                <a:solidFill>
                  <a:srgbClr val="3366FF"/>
                </a:solidFill>
                <a:latin typeface="Source Code Pro"/>
                <a:cs typeface="Source Code Pro"/>
              </a:rPr>
              <a:t>getVideo</a:t>
            </a:r>
            <a:r>
              <a:rPr lang="en-US" dirty="0" smtClean="0"/>
              <a:t> function has done its job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getVideo( function(){ … })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r>
              <a:rPr dirty="0">
                <a:solidFill>
                  <a:srgbClr val="0000FF"/>
                </a:solidFill>
              </a:rPr>
              <a:t>Function declaration</a:t>
            </a:r>
            <a:r>
              <a:rPr dirty="0"/>
              <a:t> (“normal way”)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before any code is </a:t>
            </a:r>
            <a:r>
              <a:rPr dirty="0" smtClean="0"/>
              <a:t>executed</a:t>
            </a:r>
            <a:r>
              <a:rPr lang="en-US" dirty="0" smtClean="0"/>
              <a:t>, then called from different location</a:t>
            </a:r>
            <a:endParaRPr dirty="0"/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function foo() { … }</a:t>
            </a:r>
            <a:r>
              <a:rPr dirty="0">
                <a:solidFill>
                  <a:srgbClr val="6061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2" indent="458787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>
              <a:solidFill>
                <a:srgbClr val="606163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dirty="0">
                <a:solidFill>
                  <a:srgbClr val="0000FF"/>
                </a:solidFill>
              </a:rPr>
              <a:t>Function expression</a:t>
            </a:r>
          </a:p>
          <a:p>
            <a:pPr marL="577850" lvl="1" indent="-342900">
              <a:lnSpc>
                <a:spcPct val="90000"/>
              </a:lnSpc>
              <a:spcBef>
                <a:spcPts val="800"/>
              </a:spcBef>
            </a:pPr>
            <a:r>
              <a:rPr dirty="0"/>
              <a:t>Loads only when the interpreter reaches that line of </a:t>
            </a:r>
            <a:r>
              <a:rPr dirty="0" smtClean="0"/>
              <a:t>code</a:t>
            </a:r>
            <a:r>
              <a:rPr lang="en-US" dirty="0" smtClean="0"/>
              <a:t>, then called from a different location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800"/>
              </a:spcBef>
              <a:buSzTx/>
              <a:buNone/>
              <a:def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var foo = function() { … 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Conceptual Blockbusters!!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Brightcove </a:t>
            </a:r>
            <a:r>
              <a:rPr lang="en-US" dirty="0" smtClean="0"/>
              <a:t>Player API is event driven</a:t>
            </a:r>
          </a:p>
          <a:p>
            <a:r>
              <a:rPr lang="en-US" dirty="0" smtClean="0"/>
              <a:t>Callback function’s argument (function in parentheses) is not called until the callback function’s job is finished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68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ntroducing the Cours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Introducing the Course</a:t>
            </a:r>
          </a:p>
        </p:txBody>
      </p:sp>
      <p:sp>
        <p:nvSpPr>
          <p:cNvPr id="41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466" name="DwBP1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DwBP1</a:t>
            </a:r>
          </a:p>
        </p:txBody>
      </p:sp>
      <p:sp>
        <p:nvSpPr>
          <p:cNvPr id="4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467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05" name="DwBP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DwBP2</a:t>
            </a:r>
          </a:p>
        </p:txBody>
      </p:sp>
      <p:sp>
        <p:nvSpPr>
          <p:cNvPr id="5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etting Started with Brightcove Player Developmen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Getting Started with Brightcove Player Development</a:t>
            </a:r>
          </a:p>
        </p:txBody>
      </p:sp>
      <p:sp>
        <p:nvSpPr>
          <p:cNvPr id="509" name="Use Case: Play the video programmaticall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Play the video programmatically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et Reference to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	</a:t>
            </a:r>
          </a:p>
        </p:txBody>
      </p:sp>
      <p:sp>
        <p:nvSpPr>
          <p:cNvPr id="512" name="Create a &lt;script&gt; block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668654" indent="-668654">
              <a:buFontTx/>
              <a:buAutoNum type="arabicPeriod"/>
            </a:pPr>
            <a:r>
              <a:rPr dirty="0"/>
              <a:t>Create a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rPr dirty="0"/>
              <a:t> block</a:t>
            </a:r>
          </a:p>
          <a:p>
            <a:pPr marL="668654" indent="-668654">
              <a:buFontTx/>
              <a:buAutoNum type="arabicPeriod"/>
            </a:pPr>
            <a:r>
              <a:rPr dirty="0"/>
              <a:t>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</a:t>
            </a:r>
            <a:r>
              <a:rPr dirty="0">
                <a:solidFill>
                  <a:srgbClr val="7188CC"/>
                </a:solidFill>
              </a:rPr>
              <a:t> </a:t>
            </a:r>
            <a:r>
              <a:rPr dirty="0"/>
              <a:t>method</a:t>
            </a:r>
          </a:p>
          <a:p>
            <a:pPr marL="668654" indent="-668654">
              <a:buFontTx/>
              <a:buAutoNum type="arabicPeriod"/>
            </a:pPr>
            <a:r>
              <a:rPr dirty="0"/>
              <a:t>Create variable that holds reference to the player instance</a:t>
            </a:r>
          </a:p>
          <a:p>
            <a:pPr marL="0" indent="0">
              <a:buSzTx/>
              <a:buNone/>
              <a:defRPr>
                <a:solidFill>
                  <a:srgbClr val="7188CC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videojs.getPlayer('myPlayerID')</a:t>
            </a:r>
            <a:r>
              <a:rPr dirty="0" smtClean="0"/>
              <a:t>.</a:t>
            </a:r>
            <a:r>
              <a:rPr dirty="0"/>
              <a:t>ready(function(){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var myPlayer = this;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});</a:t>
            </a:r>
          </a:p>
        </p:txBody>
      </p:sp>
      <p:sp>
        <p:nvSpPr>
          <p:cNvPr id="5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et Reference to Player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Get Reference to Player - cont	</a:t>
            </a:r>
          </a:p>
        </p:txBody>
      </p:sp>
      <p:sp>
        <p:nvSpPr>
          <p:cNvPr id="516" name="Note that using ready() functions correctly if you wish to interact with the player, for instance programmatically to change player behavi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Note that using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ready()</a:t>
            </a:r>
            <a:r>
              <a:t> functions correctly if you wish to interact with the player, for instance programmatically to change player behavior</a:t>
            </a:r>
          </a:p>
          <a:p>
            <a:endParaRPr/>
          </a:p>
          <a:p>
            <a:r>
              <a:t> If you wish to immediately interact with the video, for instance 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t>, another approach must be used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Detailed in the coming </a:t>
            </a:r>
            <a:r>
              <a:rPr b="1"/>
              <a:t>Events</a:t>
            </a:r>
            <a:r>
              <a:t> section</a:t>
            </a:r>
          </a:p>
        </p:txBody>
      </p:sp>
      <p:sp>
        <p:nvSpPr>
          <p:cNvPr id="5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yer Method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Methods</a:t>
            </a:r>
          </a:p>
        </p:txBody>
      </p:sp>
      <p:sp>
        <p:nvSpPr>
          <p:cNvPr id="520" name="Docs: //brightcovelearning.github.io/Brightcove-API-References/brightcove-player/current-release/Player.html#toc6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Docs: </a:t>
            </a:r>
            <a:r>
              <a:rPr u="sng" dirty="0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//brightcovelearning.github.io/Brightcove-API-References/brightcove-player/current-release/Player.html#toc6__anchor</a:t>
            </a:r>
          </a:p>
          <a:p>
            <a:endParaRPr u="sng" dirty="0">
              <a:solidFill>
                <a:srgbClr val="358C99"/>
              </a:solidFill>
              <a:uFill>
                <a:solidFill>
                  <a:srgbClr val="358C99"/>
                </a:solidFill>
              </a:uFill>
              <a:hlinkClick r:id="rId2"/>
            </a:endParaRPr>
          </a:p>
          <a:p>
            <a:r>
              <a:rPr dirty="0"/>
              <a:t>Method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myPlayer.play()</a:t>
            </a:r>
            <a:r>
              <a:rPr lang="en-US" dirty="0" smtClean="0"/>
              <a:t>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smtClean="0"/>
              <a:t>myPlayer.muted(true)</a:t>
            </a:r>
            <a:r>
              <a:rPr lang="en-US" dirty="0"/>
              <a:t>;</a:t>
            </a:r>
            <a:endParaRPr dirty="0"/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yer Ev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Events</a:t>
            </a:r>
          </a:p>
        </p:txBody>
      </p:sp>
      <p:sp>
        <p:nvSpPr>
          <p:cNvPr id="524" name="Docs: //brightcovelearning.github.io/Brightcove-API-References/brightcove-player/current-release/Player.html#toc120__ancho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Docs: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//brightcovelearning.github.io/Brightcove-API-References/brightcove-player/current-release/Player.html#toc120__anchor</a:t>
            </a:r>
          </a:p>
          <a:p>
            <a:r>
              <a:t>Use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on()</a:t>
            </a:r>
            <a:r>
              <a:t>,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one()</a:t>
            </a:r>
            <a:r>
              <a:t> and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off()</a:t>
            </a:r>
            <a:r>
              <a:t> methods to add and remove event listeners</a:t>
            </a:r>
          </a:p>
          <a:p>
            <a:endParaRPr/>
          </a:p>
          <a:p>
            <a:r>
              <a:t>Event example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myPlayer.on("timeupdate", showUpdate);</a:t>
            </a:r>
          </a:p>
        </p:txBody>
      </p:sp>
      <p:sp>
        <p:nvSpPr>
          <p:cNvPr id="5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Events - cont</a:t>
            </a:r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274939" y="1911089"/>
            <a:ext cx="16522531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If you wish to immediately interact with the video, for instance use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play()</a:t>
            </a:r>
            <a:r>
              <a:rPr dirty="0"/>
              <a:t>, you should use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loadedmetadata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event to </a:t>
            </a:r>
            <a:r>
              <a:rPr lang="en-US" dirty="0" smtClean="0"/>
              <a:t>be sure the </a:t>
            </a:r>
            <a:r>
              <a:rPr lang="en-US" dirty="0" smtClean="0">
                <a:solidFill>
                  <a:srgbClr val="FF0000"/>
                </a:solidFill>
              </a:rPr>
              <a:t>VIDEO</a:t>
            </a:r>
            <a:r>
              <a:rPr lang="en-US" dirty="0" smtClean="0"/>
              <a:t> is loaded in the </a:t>
            </a:r>
            <a:r>
              <a:rPr lang="en-US" dirty="0" smtClean="0">
                <a:solidFill>
                  <a:srgbClr val="FF0000"/>
                </a:solidFill>
              </a:rPr>
              <a:t>PLAYER</a:t>
            </a:r>
          </a:p>
          <a:p>
            <a:endParaRPr dirty="0">
              <a:solidFill>
                <a:srgbClr val="FF0000"/>
              </a:solidFill>
            </a:endParaRP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</a:t>
            </a:r>
            <a:r>
              <a:rPr lang="en-US" dirty="0"/>
              <a:t>videojs.getPlayer('myPlayerID')</a:t>
            </a:r>
            <a:r>
              <a:rPr dirty="0" smtClean="0"/>
              <a:t>.</a:t>
            </a:r>
            <a:r>
              <a:rPr lang="en-US" dirty="0" smtClean="0"/>
              <a:t>ready(</a:t>
            </a:r>
            <a:r>
              <a:rPr dirty="0" smtClean="0"/>
              <a:t>function</a:t>
            </a:r>
            <a:r>
              <a:rPr dirty="0"/>
              <a:t>(){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		var myPlayer = this</a:t>
            </a:r>
            <a:r>
              <a:rPr dirty="0" smtClean="0"/>
              <a:t>;</a:t>
            </a:r>
            <a:endParaRPr lang="en-US" dirty="0" smtClean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	</a:t>
            </a:r>
            <a:r>
              <a:rPr lang="en-US" dirty="0" smtClean="0"/>
              <a:t>	myPlayer.muted(true);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/>
              <a:t> </a:t>
            </a:r>
            <a:r>
              <a:rPr lang="en-US" dirty="0" err="1"/>
              <a:t>myPlayer.on</a:t>
            </a:r>
            <a:r>
              <a:rPr lang="en-US" dirty="0"/>
              <a:t>('</a:t>
            </a:r>
            <a:r>
              <a:rPr lang="en-US" dirty="0" err="1"/>
              <a:t>loadedmetadata</a:t>
            </a:r>
            <a:r>
              <a:rPr lang="en-US" dirty="0"/>
              <a:t>', function()</a:t>
            </a:r>
            <a:r>
              <a:rPr lang="en-US" dirty="0" smtClean="0"/>
              <a:t>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dirty="0" smtClean="0"/>
              <a:t>myPlayer.play</a:t>
            </a:r>
            <a:r>
              <a:rPr dirty="0"/>
              <a:t>()</a:t>
            </a:r>
            <a:r>
              <a:rPr dirty="0" smtClean="0"/>
              <a:t>;</a:t>
            </a:r>
            <a:endParaRPr lang="en-US" dirty="0" smtClean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lang="en-US" dirty="0"/>
              <a:t> </a:t>
            </a:r>
            <a:r>
              <a:rPr lang="en-US" dirty="0" smtClean="0"/>
              <a:t>     });</a:t>
            </a:r>
            <a:endParaRPr dirty="0"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	});</a:t>
            </a:r>
          </a:p>
          <a:p>
            <a:pPr marL="0" indent="0">
              <a:buSzTx/>
              <a:buNone/>
              <a:defRPr sz="3200">
                <a:solidFill>
                  <a:srgbClr val="464646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yer Events - co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Considerations for autoplay</a:t>
            </a:r>
            <a:endParaRPr dirty="0"/>
          </a:p>
        </p:txBody>
      </p:sp>
      <p:sp>
        <p:nvSpPr>
          <p:cNvPr id="528" name="If you wish to immediately interact with the video, for instance use play(), you should use the loadedmetadata event to initial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Using the </a:t>
            </a:r>
            <a:r>
              <a:rPr lang="en-US" dirty="0" smtClean="0">
                <a:solidFill>
                  <a:srgbClr val="3366FF"/>
                </a:solidFill>
              </a:rPr>
              <a:t>muted()</a:t>
            </a:r>
            <a:r>
              <a:rPr lang="en-US" dirty="0" smtClean="0"/>
              <a:t> getter/setter method to avoid the issue in this session</a:t>
            </a:r>
          </a:p>
          <a:p>
            <a:r>
              <a:rPr lang="en-US" dirty="0" smtClean="0"/>
              <a:t>Document available with details</a:t>
            </a:r>
          </a:p>
          <a:p>
            <a:pPr lvl="1"/>
            <a:r>
              <a:rPr lang="en-US" dirty="0"/>
              <a:t>Autoplay </a:t>
            </a:r>
            <a:r>
              <a:rPr lang="en-US" dirty="0" smtClean="0"/>
              <a:t>Considerations</a:t>
            </a:r>
          </a:p>
          <a:p>
            <a:pPr lvl="1"/>
            <a:r>
              <a:rPr lang="en-US" dirty="0">
                <a:hlinkClick r:id="rId2"/>
              </a:rPr>
              <a:t>https://support.brightcove.com/autoplay-</a:t>
            </a:r>
            <a:r>
              <a:rPr lang="en-US" dirty="0" smtClean="0">
                <a:hlinkClick r:id="rId2"/>
              </a:rPr>
              <a:t>considerations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Sample “solution”</a:t>
            </a:r>
            <a:endParaRPr lang="en-US" dirty="0"/>
          </a:p>
          <a:p>
            <a:pPr lvl="1"/>
            <a:r>
              <a:rPr lang="en-US" dirty="0"/>
              <a:t>Brightcove Player Sample: Autoplay with Unmute Button for iOS/Safari/</a:t>
            </a:r>
            <a:r>
              <a:rPr lang="en-US" dirty="0" smtClean="0"/>
              <a:t>Chrome</a:t>
            </a:r>
          </a:p>
          <a:p>
            <a:pPr lvl="1"/>
            <a:r>
              <a:rPr lang="en-US" dirty="0">
                <a:hlinkClick r:id="rId3"/>
              </a:rPr>
              <a:t>https://support.brightcove.com/brightcove-player-sample-autoplay-unmute-button-</a:t>
            </a:r>
            <a:r>
              <a:rPr lang="en-US" dirty="0" smtClean="0">
                <a:hlinkClick r:id="rId3"/>
              </a:rPr>
              <a:t>iossafarichrome</a:t>
            </a:r>
            <a:endParaRPr lang="en-US" dirty="0"/>
          </a:p>
        </p:txBody>
      </p:sp>
      <p:sp>
        <p:nvSpPr>
          <p:cNvPr id="5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027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When playing a video </a:t>
            </a:r>
            <a:r>
              <a:rPr lang="en-US" dirty="0"/>
              <a:t>in the Video </a:t>
            </a:r>
            <a:r>
              <a:rPr lang="en-US" dirty="0" smtClean="0"/>
              <a:t>Cloud environment, TWO entities are involved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Player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Video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What: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</a:t>
            </a:r>
          </a:p>
        </p:txBody>
      </p:sp>
      <p:sp>
        <p:nvSpPr>
          <p:cNvPr id="417" name="The Brightcove Player is based on the Video.js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Brightcove Player is based on the Video.js Player</a:t>
            </a:r>
          </a:p>
          <a:p>
            <a:endParaRPr dirty="0"/>
          </a:p>
          <a:p>
            <a:r>
              <a:rPr dirty="0"/>
              <a:t>Three core elements: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>
                <a:solidFill>
                  <a:schemeClr val="accent5"/>
                </a:solidFill>
              </a:rPr>
              <a:t>Video embed code</a:t>
            </a:r>
            <a:r>
              <a:rPr dirty="0"/>
              <a:t> - Places a video into a website using the HTML5 </a:t>
            </a:r>
            <a:r>
              <a:rPr dirty="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&lt;video&gt;</a:t>
            </a:r>
            <a:r>
              <a:rPr dirty="0"/>
              <a:t> </a:t>
            </a:r>
            <a:r>
              <a:rPr dirty="0" smtClean="0"/>
              <a:t>element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 smtClean="0">
                <a:solidFill>
                  <a:srgbClr val="32488A"/>
                </a:solidFill>
              </a:rPr>
              <a:t>JavaScript library</a:t>
            </a:r>
            <a:r>
              <a:rPr dirty="0" smtClean="0"/>
              <a:t> - Makes the player work across browsers, their various versions and around device / platform bugs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 smtClean="0">
                <a:solidFill>
                  <a:srgbClr val="32488A"/>
                </a:solidFill>
              </a:rPr>
              <a:t>Pure </a:t>
            </a:r>
            <a:r>
              <a:rPr dirty="0">
                <a:solidFill>
                  <a:srgbClr val="32488A"/>
                </a:solidFill>
              </a:rPr>
              <a:t>HTML/CSS skin</a:t>
            </a:r>
            <a:r>
              <a:rPr dirty="0"/>
              <a:t> - Creates a uniform look across HTML5 browsers and easy custom skinning for a branded look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Task 1: Using the API to Play a Video and Display Event Object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1: Using the API to Play a Video and Display Event Object </a:t>
            </a:r>
          </a:p>
        </p:txBody>
      </p:sp>
      <p:sp>
        <p:nvSpPr>
          <p:cNvPr id="532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Using the Player Catalog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Player Catalog</a:t>
            </a:r>
          </a:p>
        </p:txBody>
      </p:sp>
      <p:sp>
        <p:nvSpPr>
          <p:cNvPr id="535" name="Use Case: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yer Catalog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Player Catalog</a:t>
            </a:r>
          </a:p>
        </p:txBody>
      </p:sp>
      <p:sp>
        <p:nvSpPr>
          <p:cNvPr id="538" name="Player Catalog is a helper library for making requests to the Video Cloud catalog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Player Catalog is a helper library for making requests to the Video Cloud catalog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The catalog makes it easy to get information on Video Cloud </a:t>
            </a:r>
            <a:r>
              <a:rPr dirty="0" smtClean="0"/>
              <a:t>media</a:t>
            </a:r>
            <a:r>
              <a:rPr lang="en-US" dirty="0" smtClean="0"/>
              <a:t>/playlists and use</a:t>
            </a:r>
            <a:endParaRPr dirty="0"/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lang="en-US" dirty="0" smtClean="0"/>
              <a:t>Numerous methods available, but in this session will focus on</a:t>
            </a:r>
            <a:endParaRPr dirty="0"/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myPlayer.catalog.getVideo(videoID,callback)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myPlayer.catalog.getPlaylist(playlistID,callback)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myPlayer.catalog.load(videoObject)</a:t>
            </a:r>
          </a:p>
        </p:txBody>
      </p:sp>
      <p:sp>
        <p:nvSpPr>
          <p:cNvPr id="5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Returned Object from getVideo(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Returned Object from getVideo()</a:t>
            </a:r>
          </a:p>
        </p:txBody>
      </p:sp>
      <p:sp>
        <p:nvSpPr>
          <p:cNvPr id="542" name="Catalog returns an object of type XMLHttpRequest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Catalog returns an object of type XMLHttpRequest</a:t>
            </a:r>
          </a:p>
        </p:txBody>
      </p:sp>
      <p:sp>
        <p:nvSpPr>
          <p:cNvPr id="5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544" name="image39.png" descr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981" y="2806699"/>
            <a:ext cx="16117913" cy="633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ask 2: Dynamically Loading and Playing a Video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2: Dynamically Loading and Playing a Video</a:t>
            </a:r>
          </a:p>
        </p:txBody>
      </p:sp>
      <p:sp>
        <p:nvSpPr>
          <p:cNvPr id="547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50" name="DwBP3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DwBP3</a:t>
            </a:r>
          </a:p>
        </p:txBody>
      </p:sp>
      <p:sp>
        <p:nvSpPr>
          <p:cNvPr id="5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Using the mediainfo Property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Using the mediainfo Property</a:t>
            </a:r>
          </a:p>
        </p:txBody>
      </p:sp>
      <p:sp>
        <p:nvSpPr>
          <p:cNvPr id="554" name="Use Case: Display information about the video on the HTML page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Display information about the video on the HTML page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mediainfo Property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mediainfo Property</a:t>
            </a:r>
          </a:p>
        </p:txBody>
      </p:sp>
      <p:sp>
        <p:nvSpPr>
          <p:cNvPr id="557" name="The mediainfo property is an object which contains information on the current media in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mediainfo</a:t>
            </a:r>
            <a:r>
              <a:rPr dirty="0">
                <a:solidFill>
                  <a:srgbClr val="0000FF"/>
                </a:solidFill>
              </a:rPr>
              <a:t> </a:t>
            </a:r>
            <a:r>
              <a:rPr dirty="0"/>
              <a:t>property is an object which contains information on the current media in the player</a:t>
            </a:r>
          </a:p>
          <a:p>
            <a:endParaRPr dirty="0"/>
          </a:p>
          <a:p>
            <a:r>
              <a:rPr dirty="0"/>
              <a:t>The property is created and populated after the </a:t>
            </a:r>
            <a:r>
              <a:rPr dirty="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loadstart</a:t>
            </a:r>
            <a:r>
              <a:rPr dirty="0"/>
              <a:t> event is dispatched</a:t>
            </a:r>
          </a:p>
          <a:p>
            <a:endParaRPr dirty="0"/>
          </a:p>
          <a:p>
            <a:r>
              <a:rPr dirty="0"/>
              <a:t>After the mediainfo object is populated, use it for convenient data retrieval when wishing to display video information, like the video name or description</a:t>
            </a:r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Data in mediainfo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Data in mediainfo</a:t>
            </a:r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pic>
        <p:nvPicPr>
          <p:cNvPr id="562" name="image40.png" descr="image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1" y="1520825"/>
            <a:ext cx="1513217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Access mediainfo Dat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Access mediainfo Data</a:t>
            </a:r>
          </a:p>
        </p:txBody>
      </p:sp>
      <p:sp>
        <p:nvSpPr>
          <p:cNvPr id="565" name="Access the data in the mediainfo object by simple object.property nota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Access the data in the mediainfo object by simple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object.property</a:t>
            </a:r>
            <a:r>
              <a:t> notation</a:t>
            </a:r>
          </a:p>
          <a:p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= "&lt;p&gt;Video Title: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myPlayer.mediainfo.name</a:t>
            </a:r>
            <a:r>
              <a:t> + "&lt;/strong&gt;&lt;/p&gt;";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dynamicHTML += "&lt;p&gt;Description: &lt;strong&gt;" +</a:t>
            </a:r>
            <a:br/>
            <a:r>
              <a:t> </a:t>
            </a:r>
            <a:r>
              <a:rPr>
                <a:solidFill>
                  <a:srgbClr val="FF0000"/>
                </a:solidFill>
              </a:rPr>
              <a:t>myPlayer.mediainfo.description</a:t>
            </a:r>
            <a:r>
              <a:t> + "&lt;/strong&gt;&lt;/p&gt;";      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document.getElementById("textTarget").innerHTML =</a:t>
            </a:r>
            <a:br/>
            <a:r>
              <a:t> dynamicHTML; </a:t>
            </a:r>
          </a:p>
        </p:txBody>
      </p:sp>
      <p:sp>
        <p:nvSpPr>
          <p:cNvPr id="5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What: Brightcove Player Developmen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What: Brightcove Player Development</a:t>
            </a:r>
          </a:p>
        </p:txBody>
      </p:sp>
      <p:sp>
        <p:nvSpPr>
          <p:cNvPr id="421" name="Used to customize, integrate with, or add functionality to, your player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Used to customize, integrate with, or add functionality to, your players</a:t>
            </a:r>
          </a:p>
          <a:p>
            <a:endParaRPr/>
          </a:p>
          <a:p>
            <a:r>
              <a:t>Uses HTML5, CSS, JavaScript and the Player API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423" name="image34.png" descr="image34.png"/>
          <p:cNvPicPr>
            <a:picLocks noChangeAspect="1"/>
          </p:cNvPicPr>
          <p:nvPr/>
        </p:nvPicPr>
        <p:blipFill>
          <a:blip r:embed="rId2">
            <a:extLst/>
          </a:blip>
          <a:srcRect t="26540" b="20106"/>
          <a:stretch>
            <a:fillRect/>
          </a:stretch>
        </p:blipFill>
        <p:spPr>
          <a:xfrm>
            <a:off x="4472780" y="4556125"/>
            <a:ext cx="7454387" cy="3102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ross-platform standards…"/>
          <p:cNvSpPr txBox="1"/>
          <p:nvPr/>
        </p:nvSpPr>
        <p:spPr>
          <a:xfrm>
            <a:off x="5082380" y="7650797"/>
            <a:ext cx="6019801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Cross-platform standards </a:t>
            </a:r>
          </a:p>
          <a:p>
            <a:pPr algn="ctr">
              <a:defRPr>
                <a:solidFill>
                  <a:srgbClr val="3F4140"/>
                </a:solidFill>
                <a:latin typeface="Gotham"/>
                <a:ea typeface="Gotham"/>
                <a:cs typeface="Gotham"/>
                <a:sym typeface="Gotham"/>
              </a:defRPr>
            </a:pPr>
            <a:r>
              <a:t>Developer-friendly technologies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allback Function Implementatio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Conceptual Blockbuster!!</a:t>
            </a:r>
            <a:endParaRPr dirty="0"/>
          </a:p>
        </p:txBody>
      </p:sp>
      <p:sp>
        <p:nvSpPr>
          <p:cNvPr id="4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490" name="Anonymous functions: The function definition is the argument of the fun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You cannot access the </a:t>
            </a:r>
            <a:r>
              <a:rPr lang="en-US" dirty="0" err="1" smtClean="0">
                <a:solidFill>
                  <a:srgbClr val="3366FF"/>
                </a:solidFill>
                <a:latin typeface="Source Code Pro"/>
                <a:cs typeface="Source Code Pro"/>
              </a:rPr>
              <a:t>mediainfo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object until the </a:t>
            </a:r>
            <a:r>
              <a:rPr lang="en-US" dirty="0" err="1" smtClean="0">
                <a:solidFill>
                  <a:srgbClr val="3366FF"/>
                </a:solidFill>
                <a:latin typeface="Source Code Pro"/>
                <a:cs typeface="Source Code Pro"/>
              </a:rPr>
              <a:t>loadstart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event is dispatched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48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ask 3: Display Video Information in the HTML Page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3: Display Video Information in the HTML Page</a:t>
            </a:r>
          </a:p>
        </p:txBody>
      </p:sp>
      <p:sp>
        <p:nvSpPr>
          <p:cNvPr id="569" name="**Uses the ready() event/method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**Uses the ready() event/method</a:t>
            </a:r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http://codepen.io/team/bcls/pen/KzyoNG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Using the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the </a:t>
            </a:r>
            <a:r>
              <a:rPr lang="en-US" dirty="0" smtClean="0"/>
              <a:t>Standard (</a:t>
            </a:r>
            <a:r>
              <a:rPr dirty="0" smtClean="0"/>
              <a:t>iframe</a:t>
            </a:r>
            <a:r>
              <a:rPr lang="en-US" dirty="0" smtClean="0"/>
              <a:t>)</a:t>
            </a:r>
            <a:r>
              <a:rPr dirty="0" smtClean="0"/>
              <a:t> </a:t>
            </a:r>
            <a:r>
              <a:rPr dirty="0"/>
              <a:t>Player Implementation</a:t>
            </a:r>
          </a:p>
        </p:txBody>
      </p:sp>
      <p:sp>
        <p:nvSpPr>
          <p:cNvPr id="572" name="Use Case: Utilize the iframe implementation of the player and change the video on user interaction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Case: Utilize the iframe implementation of the player and change the video on user interaction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Advantages of iframe Player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 smtClean="0"/>
              <a:t>Advantages</a:t>
            </a:r>
            <a:r>
              <a:rPr lang="en-US" dirty="0" smtClean="0"/>
              <a:t> of Standard (</a:t>
            </a:r>
            <a:r>
              <a:rPr dirty="0" smtClean="0"/>
              <a:t>iframe</a:t>
            </a:r>
            <a:r>
              <a:rPr lang="en-US" dirty="0" smtClean="0"/>
              <a:t>)</a:t>
            </a:r>
            <a:r>
              <a:rPr dirty="0" smtClean="0"/>
              <a:t> </a:t>
            </a:r>
            <a:r>
              <a:rPr dirty="0"/>
              <a:t>Player Implementation</a:t>
            </a:r>
          </a:p>
        </p:txBody>
      </p:sp>
      <p:sp>
        <p:nvSpPr>
          <p:cNvPr id="575" name="No collisions with existing JavaScript and/or CS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No collisions with existing JavaScript and/or CSS</a:t>
            </a:r>
          </a:p>
          <a:p>
            <a:endParaRPr/>
          </a:p>
          <a:p>
            <a:r>
              <a:t>Automatically responsive (nearly) </a:t>
            </a:r>
          </a:p>
          <a:p>
            <a:endParaRPr/>
          </a:p>
          <a:p>
            <a:r>
              <a:t>The iframe eases use in social media apps (or whenever the video will need to "travel" into other apps)</a:t>
            </a:r>
          </a:p>
        </p:txBody>
      </p:sp>
      <p:sp>
        <p:nvSpPr>
          <p:cNvPr id="5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87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When You Cannot Use iframe Implementation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When You Cannot Use iframe Implementation</a:t>
            </a:r>
          </a:p>
        </p:txBody>
      </p:sp>
      <p:sp>
        <p:nvSpPr>
          <p:cNvPr id="579" name="Code in the containing page needs to listen for and act on player events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Code in the containing page needs to listen for and act on player events</a:t>
            </a:r>
          </a:p>
          <a:p>
            <a:endParaRPr/>
          </a:p>
          <a:p>
            <a:r>
              <a:t>The player uses styles from the containing page</a:t>
            </a:r>
          </a:p>
          <a:p>
            <a:endParaRPr/>
          </a:p>
          <a:p>
            <a:r>
              <a:t>The iframe will cause app logic to fail, like a redirect from the containing page</a:t>
            </a:r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ynamically Change Video in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</a:t>
            </a:r>
          </a:p>
        </p:txBody>
      </p:sp>
      <p:sp>
        <p:nvSpPr>
          <p:cNvPr id="583" name="To dynamically change video in an iframe change the query string’s the src property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To dynamically change video in an iframe change the query string’s the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t> property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&lt;iframe src='//players.brightcove.net/921483702001/a5f0f07c-ce3b-48a4-af02-f5f6c38546ac_default/index.html</a:t>
            </a:r>
            <a:br/>
            <a:r>
              <a:rPr>
                <a:solidFill>
                  <a:srgbClr val="FF0000"/>
                </a:solidFill>
              </a:rPr>
              <a:t>?videoId=4341341161001</a:t>
            </a:r>
            <a:r>
              <a:t>' …&gt;&lt;/iframe&gt;</a:t>
            </a:r>
          </a:p>
          <a:p>
            <a:pPr marL="0" indent="0">
              <a:buSzTx/>
              <a:buNone/>
              <a:def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Need to remove the existing query string then add a new one</a:t>
            </a:r>
          </a:p>
        </p:txBody>
      </p:sp>
      <p:sp>
        <p:nvSpPr>
          <p:cNvPr id="5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87" name="Plan of actio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r>
              <a:t>Plan of action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Get a handle on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tag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Create a variable with the new query string (new video ID)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src</a:t>
            </a:r>
            <a:r>
              <a:rPr>
                <a:solidFill>
                  <a:srgbClr val="FF0000"/>
                </a:solidFill>
              </a:rPr>
              <a:t> </a:t>
            </a:r>
            <a:r>
              <a:t>property of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to a variable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Remove the existing query string from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Add the new query string to the source</a:t>
            </a:r>
          </a:p>
          <a:p>
            <a:pPr marL="903604" lvl="1" indent="-668654">
              <a:lnSpc>
                <a:spcPct val="90000"/>
              </a:lnSpc>
              <a:spcBef>
                <a:spcPts val="900"/>
              </a:spcBef>
              <a:buFontTx/>
              <a:buAutoNum type="arabicPeriod"/>
            </a:pPr>
            <a:r>
              <a:t>Assign the new source to the </a:t>
            </a:r>
            <a:r>
              <a:rPr sz="3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&lt;iframe&gt;</a:t>
            </a:r>
            <a:r>
              <a:t> 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Dynamically Change Video in iframe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Dynamically Change Video in iframe (cont)</a:t>
            </a:r>
          </a:p>
        </p:txBody>
      </p:sp>
      <p:sp>
        <p:nvSpPr>
          <p:cNvPr id="591" name="&lt;function changeVideo() {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6428236" cy="684873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&lt;function changeVideo() {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var iframeTag = document.getElementsByTagName("iframe")[0],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newVideo = "?videoId=3742256815001",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theSrc = iframeTag.src,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srcWithoutVideo = theSrc.substring( 0, theSrc.indexOf( "?" ) ),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newSrc = srcWithoutVideo + newVideo;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iframeTag.src = newSrc;</a:t>
            </a:r>
          </a:p>
          <a:p>
            <a:pPr marL="0" indent="0"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}</a:t>
            </a:r>
            <a:endParaRPr sz="3600"/>
          </a:p>
          <a:p>
            <a:r>
              <a:t>JavaScript’s </a:t>
            </a:r>
            <a:r>
              <a:rPr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theString.substring()</a:t>
            </a:r>
            <a:r>
              <a:t> extracts characters from the first parameter to the second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Communicate Between HTML Page and ifram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Communicate Between HTML Page and iframe</a:t>
            </a:r>
          </a:p>
        </p:txBody>
      </p:sp>
      <p:sp>
        <p:nvSpPr>
          <p:cNvPr id="595" name="It is possible to communicate between the parent page and the iframe…"/>
          <p:cNvSpPr txBox="1">
            <a:spLocks noGrp="1"/>
          </p:cNvSpPr>
          <p:nvPr>
            <p:ph type="body" idx="1"/>
          </p:nvPr>
        </p:nvSpPr>
        <p:spPr>
          <a:xfrm>
            <a:off x="5794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It is possible to communicate between the parent page and the iframe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Uses HTML postMessage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Example doc: </a:t>
            </a:r>
            <a:r>
              <a:rPr i="1"/>
              <a:t>Play Video from iframe Parent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//docs.brightcove.com/en/player/brightcove-player/samples/listen-for-play-button.html</a:t>
            </a:r>
          </a:p>
          <a:p>
            <a:r>
              <a:t>Example doc: </a:t>
            </a:r>
            <a:r>
              <a:rPr i="1"/>
              <a:t>Implementing Playlists Programmatically: Passing video ID on URL page request for iframe</a:t>
            </a:r>
          </a:p>
          <a:p>
            <a:pPr lvl="2">
              <a:lnSpc>
                <a:spcPct val="90000"/>
              </a:lnSpc>
              <a:spcBef>
                <a:spcPts val="900"/>
              </a:spcBef>
            </a:pP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3"/>
              </a:rPr>
              <a:t>//support.brightcove.com/implementing-playlists-programmatically#Set_initial_video</a:t>
            </a:r>
          </a:p>
        </p:txBody>
      </p:sp>
      <p:sp>
        <p:nvSpPr>
          <p:cNvPr id="5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Task 4: Changing the Video in an iframe Player Implementation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Task 4: Changing the Video in an iframe Player Implementation </a:t>
            </a:r>
          </a:p>
        </p:txBody>
      </p:sp>
      <p:sp>
        <p:nvSpPr>
          <p:cNvPr id="603" name="CodePen: http://codepen.io/team/bcls/pen/WwXVNm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r>
              <a:t>CodePen: </a:t>
            </a:r>
            <a:r>
              <a:rPr u="sng">
                <a:solidFill>
                  <a:srgbClr val="358C99"/>
                </a:solidFill>
                <a:uFill>
                  <a:solidFill>
                    <a:srgbClr val="358C99"/>
                  </a:solidFill>
                </a:uFill>
                <a:hlinkClick r:id="rId2"/>
              </a:rPr>
              <a:t>http://codepen.io/team/bcls/pen/WwXVNm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Why: Code Sampl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Why: Code Samples</a:t>
            </a:r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69" y="1833997"/>
            <a:ext cx="12989126" cy="7523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Quick Review Po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Quick Review Poll</a:t>
            </a:r>
          </a:p>
        </p:txBody>
      </p:sp>
      <p:sp>
        <p:nvSpPr>
          <p:cNvPr id="599" name="DwBP4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DwBP4</a:t>
            </a:r>
          </a:p>
        </p:txBody>
      </p:sp>
      <p:sp>
        <p:nvSpPr>
          <p:cNvPr id="6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Adding a Brightcove Plugin to a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Adding a Brightcove Plugin to a Player</a:t>
            </a:r>
          </a:p>
        </p:txBody>
      </p:sp>
      <p:sp>
        <p:nvSpPr>
          <p:cNvPr id="606" name="Use Case 1: Play IMA3 ad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Use Case 1: Play IMA3 ads</a:t>
            </a:r>
          </a:p>
          <a:p>
            <a:r>
              <a:t>Use Case 2: Display an overlay that uses data from the mediainfo object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ugins for Brightcove Player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Plugins for Brightcove Player</a:t>
            </a:r>
          </a:p>
        </p:txBody>
      </p:sp>
      <p:sp>
        <p:nvSpPr>
          <p:cNvPr id="609" name="A plugin for the Brightcove player uses a combination of HTML, JavaScript and/or CSS to somehow customize the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A plugin for the Brightcove player uses a combination of HTML, JavaScript and/or CSS to somehow customize the player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In other words, anything you can do in a web page, you can do in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/>
          </a:p>
          <a:p>
            <a:r>
              <a:t>Broadly, plugins can be developed to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Modify default behavior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Add functionality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Customize appearance</a:t>
            </a:r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Brightcove Supplied Plugin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rPr dirty="0"/>
              <a:t>Brightcove Supplied Plugins</a:t>
            </a:r>
          </a:p>
        </p:txBody>
      </p:sp>
      <p:sp>
        <p:nvSpPr>
          <p:cNvPr id="613" name="Brightcove has released, and continues to release, plugins…"/>
          <p:cNvSpPr txBox="1">
            <a:spLocks noGrp="1"/>
          </p:cNvSpPr>
          <p:nvPr>
            <p:ph type="body" idx="1"/>
          </p:nvPr>
        </p:nvSpPr>
        <p:spPr>
          <a:xfrm>
            <a:off x="541345" y="1858717"/>
            <a:ext cx="6771463" cy="72848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 smtClean="0"/>
              <a:t>360 </a:t>
            </a:r>
            <a:r>
              <a:rPr dirty="0"/>
              <a:t>Video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 </a:t>
            </a:r>
            <a:r>
              <a:rPr dirty="0" smtClean="0"/>
              <a:t>Only</a:t>
            </a:r>
            <a:endParaRPr dirty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</a:t>
            </a:r>
            <a:r>
              <a:rPr dirty="0" smtClean="0"/>
              <a:t>FreeWheel</a:t>
            </a:r>
            <a:endParaRPr dirty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IMA3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/>
              <a:t>Advertising with </a:t>
            </a:r>
            <a:r>
              <a:rPr lang="en-US" dirty="0" smtClean="0"/>
              <a:t>SSAI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err="1" smtClean="0">
                <a:solidFill>
                  <a:schemeClr val="tx2"/>
                </a:solidFill>
              </a:rPr>
              <a:t>Chromecast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endParaRPr dirty="0" smtClean="0">
              <a:solidFill>
                <a:schemeClr val="tx2"/>
              </a:solidFill>
            </a:endParaRP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dirty="0" smtClean="0"/>
              <a:t>Custom Endscreens</a:t>
            </a:r>
            <a:endParaRPr lang="en-US" dirty="0" smtClean="0"/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Errors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endParaRPr dirty="0"/>
          </a:p>
        </p:txBody>
      </p:sp>
      <p:sp>
        <p:nvSpPr>
          <p:cNvPr id="6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sp>
        <p:nvSpPr>
          <p:cNvPr id="5" name="Brightcove has released, and continues to release, plugins…"/>
          <p:cNvSpPr txBox="1">
            <a:spLocks/>
          </p:cNvSpPr>
          <p:nvPr/>
        </p:nvSpPr>
        <p:spPr>
          <a:xfrm>
            <a:off x="8389904" y="1863265"/>
            <a:ext cx="7448609" cy="728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7353" tIns="77353" rIns="77353" bIns="77353">
            <a:normAutofit/>
          </a:bodyPr>
          <a:lstStyle>
            <a:lvl1pPr marL="30861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543560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767398" marR="0" indent="-30861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027112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250950" marR="0" indent="-342900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4277202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050738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5824275" marR="0" indent="-409518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6597813" marR="0" indent="-409519" algn="l" defTabSz="773112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606163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/>
              <a:t>Display Overlay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DRM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HLS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Live DVRUX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Picture-in-Picture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Playlist UI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Quality Selection </a:t>
            </a:r>
          </a:p>
          <a:p>
            <a:pPr marL="233108" indent="-277749" defTabSz="626221">
              <a:lnSpc>
                <a:spcPct val="90000"/>
              </a:lnSpc>
              <a:defRPr sz="2916"/>
            </a:pPr>
            <a:r>
              <a:rPr lang="en-US" dirty="0" smtClean="0"/>
              <a:t>Social Media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Brightcove Plugins Loaded by Default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Brightcove Plugins Loaded by Default</a:t>
            </a:r>
          </a:p>
        </p:txBody>
      </p:sp>
      <p:sp>
        <p:nvSpPr>
          <p:cNvPr id="617" name="The following are plugins loaded by default…"/>
          <p:cNvSpPr txBox="1">
            <a:spLocks noGrp="1"/>
          </p:cNvSpPr>
          <p:nvPr>
            <p:ph type="body" idx="1"/>
          </p:nvPr>
        </p:nvSpPr>
        <p:spPr>
          <a:xfrm>
            <a:off x="566745" y="1968015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following are plugins loaded by default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Errors</a:t>
            </a:r>
          </a:p>
          <a:p>
            <a:pPr marL="577850" lvl="1" indent="-342900">
              <a:lnSpc>
                <a:spcPct val="90000"/>
              </a:lnSpc>
              <a:spcBef>
                <a:spcPts val="900"/>
              </a:spcBef>
            </a:pPr>
            <a:r>
              <a:t>HLS</a:t>
            </a:r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Implementing Plugins Using Studio UI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Studio UI</a:t>
            </a:r>
          </a:p>
        </p:txBody>
      </p:sp>
      <p:sp>
        <p:nvSpPr>
          <p:cNvPr id="621" name="One of three ways to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rPr dirty="0"/>
              <a:t>One of three ways to use a plugin</a:t>
            </a:r>
          </a:p>
          <a:p>
            <a:endParaRPr dirty="0"/>
          </a:p>
          <a:p>
            <a:r>
              <a:rPr dirty="0"/>
              <a:t>Use the Studio UI to supply the plugin's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Name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Options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rPr dirty="0"/>
              <a:t>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endParaRPr dirty="0"/>
          </a:p>
          <a:p>
            <a:r>
              <a:rPr dirty="0"/>
              <a:t>Plugin associated with ALL instances of the player</a:t>
            </a:r>
          </a:p>
        </p:txBody>
      </p:sp>
      <p:sp>
        <p:nvSpPr>
          <p:cNvPr id="6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Implementing Plugins Using Custom Code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Custom Code</a:t>
            </a:r>
          </a:p>
        </p:txBody>
      </p:sp>
      <p:sp>
        <p:nvSpPr>
          <p:cNvPr id="625" name="Second way use a plugin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Second way use a plugin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r>
              <a:t> tag to manually include the plugin's JavaScript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Use a </a:t>
            </a:r>
            <a:r>
              <a:rPr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&lt;link&gt;</a:t>
            </a:r>
            <a:r>
              <a:t> tag to manually include the plugin's CSS (if needed)</a:t>
            </a:r>
          </a:p>
          <a:p>
            <a:pPr lvl="1">
              <a:lnSpc>
                <a:spcPct val="90000"/>
              </a:lnSpc>
              <a:spcBef>
                <a:spcPts val="900"/>
              </a:spcBef>
            </a:pPr>
            <a:r>
              <a:t>Call the plugin as a method, supplying required options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myPlayer.overlay({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  …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});</a:t>
            </a:r>
          </a:p>
          <a:p>
            <a:pPr marL="0" lvl="1" indent="234950">
              <a:lnSpc>
                <a:spcPct val="90000"/>
              </a:lnSpc>
              <a:spcBef>
                <a:spcPts val="700"/>
              </a:spcBef>
              <a:buSzTx/>
              <a:buNone/>
              <a:defRPr sz="3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endParaRPr/>
          </a:p>
          <a:p>
            <a:r>
              <a:t>Plugin associated ONLY with the instance of the player on the page</a:t>
            </a:r>
          </a:p>
          <a:p>
            <a:endParaRPr/>
          </a:p>
          <a:p>
            <a:r>
              <a:t>Provides flexibility, such as dynamically supplying options</a:t>
            </a:r>
          </a:p>
        </p:txBody>
      </p:sp>
      <p:sp>
        <p:nvSpPr>
          <p:cNvPr id="6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Implementing Plugins Using curl Statement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Implementing Plugins Using curl Statements</a:t>
            </a:r>
          </a:p>
        </p:txBody>
      </p:sp>
      <p:sp>
        <p:nvSpPr>
          <p:cNvPr id="629" name="Can configure the player, and associated plugins, using the Player Management API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290093" indent="-290093" defTabSz="726726">
              <a:spcBef>
                <a:spcPts val="500"/>
              </a:spcBef>
              <a:defRPr sz="3384"/>
            </a:pPr>
            <a:r>
              <a:t>Can configure the player, and associated plugins, using the Player Management API</a:t>
            </a:r>
          </a:p>
          <a:p>
            <a:pPr marL="290093" indent="-290093" defTabSz="726726">
              <a:spcBef>
                <a:spcPts val="500"/>
              </a:spcBef>
              <a:defRPr sz="3384"/>
            </a:pPr>
            <a:endParaRPr/>
          </a:p>
          <a:p>
            <a:pPr marL="290093" indent="-290093" defTabSz="726726">
              <a:spcBef>
                <a:spcPts val="500"/>
              </a:spcBef>
              <a:defRPr sz="3384"/>
            </a:pPr>
            <a:r>
              <a:t>Details on using curl not part of this course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curl --header "Content-Type: application/json" --user $EMAIL --request PATCH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--data '{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"stylesheets": ["http://…/plugin-dev.css"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"scripts": ["http://…/plugin-dev.js"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],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B0C"/>
                </a:solidFill>
              </a:rPr>
              <a:t>"plugins": [{ "name": "pluginDev", "options": {"overlayText": "This …"}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  </a:t>
            </a:r>
            <a:r>
              <a:rPr>
                <a:solidFill>
                  <a:srgbClr val="FF2600"/>
                </a:solidFill>
              </a:rPr>
              <a:t>}]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}' \</a:t>
            </a:r>
          </a:p>
          <a:p>
            <a:pPr marL="0" indent="0" defTabSz="726726">
              <a:spcBef>
                <a:spcPts val="500"/>
              </a:spcBef>
              <a:buSzTx/>
              <a:buNone/>
              <a:defRPr sz="2256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https://players.api.brightcove.com/v1/accounts/$ACCOUNT_ID/players</a:t>
            </a:r>
            <a:br/>
            <a:r>
              <a:t>     /$PLAYER_ID/configuration</a:t>
            </a:r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ask 5: Play IMA3 Ads (Studio based task) AND/OR Task 6: Display an Overlay that Uses mediainfo Data"/>
          <p:cNvSpPr txBox="1">
            <a:spLocks noGrp="1"/>
          </p:cNvSpPr>
          <p:nvPr>
            <p:ph type="title"/>
          </p:nvPr>
        </p:nvSpPr>
        <p:spPr>
          <a:xfrm>
            <a:off x="846113" y="1501254"/>
            <a:ext cx="13825232" cy="4605743"/>
          </a:xfrm>
          <a:prstGeom prst="rect">
            <a:avLst/>
          </a:prstGeom>
        </p:spPr>
        <p:txBody>
          <a:bodyPr/>
          <a:lstStyle/>
          <a:p>
            <a:pPr defTabSz="384047">
              <a:defRPr sz="5376"/>
            </a:pPr>
            <a:r>
              <a:t>Task 5: Play IMA3 Ads (Studio based task)</a:t>
            </a:r>
            <a:br/>
            <a:r>
              <a:rPr>
                <a:solidFill>
                  <a:schemeClr val="accent5"/>
                </a:solidFill>
              </a:rPr>
              <a:t>AND/OR</a:t>
            </a:r>
            <a:br>
              <a:rPr>
                <a:solidFill>
                  <a:schemeClr val="accent5"/>
                </a:solidFill>
              </a:rPr>
            </a:br>
            <a:r>
              <a:t>Task 6: Display an Overlay that Uses mediainfo Data </a:t>
            </a:r>
            <a:br/>
            <a:endParaRPr/>
          </a:p>
        </p:txBody>
      </p:sp>
      <p:sp>
        <p:nvSpPr>
          <p:cNvPr id="633" name="Task 6 CodePen: http://codepen.io/team/bcls/pen/PNEWQJ"/>
          <p:cNvSpPr txBox="1">
            <a:spLocks noGrp="1"/>
          </p:cNvSpPr>
          <p:nvPr>
            <p:ph type="body" sz="half" idx="1"/>
          </p:nvPr>
        </p:nvSpPr>
        <p:spPr>
          <a:xfrm>
            <a:off x="846112" y="5638088"/>
            <a:ext cx="15422019" cy="3505911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dirty="0"/>
              <a:t>Task 6 CodePen: http://codepen.io/team/bcls/pen/PNEWQJ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In-Page Code Needs &lt;div class=&quot;vjs-playlist&quot;&gt;&lt;/div&gt;"/>
          <p:cNvSpPr txBox="1">
            <a:spLocks noGrp="1"/>
          </p:cNvSpPr>
          <p:nvPr>
            <p:ph type="title"/>
          </p:nvPr>
        </p:nvSpPr>
        <p:spPr>
          <a:xfrm>
            <a:off x="490546" y="261938"/>
            <a:ext cx="14724055" cy="1296988"/>
          </a:xfrm>
          <a:prstGeom prst="rect">
            <a:avLst/>
          </a:prstGeom>
        </p:spPr>
        <p:txBody>
          <a:bodyPr/>
          <a:lstStyle/>
          <a:p>
            <a:pPr defTabSz="757650">
              <a:defRPr sz="4704"/>
            </a:pPr>
            <a:r>
              <a:rPr lang="en-US" dirty="0" smtClean="0"/>
              <a:t>Tools More Developers Should Know About</a:t>
            </a:r>
            <a:endParaRPr sz="3528" dirty="0">
              <a:solidFill>
                <a:srgbClr val="0433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8" name="If using in-page code you must…"/>
          <p:cNvSpPr txBox="1">
            <a:spLocks noGrp="1"/>
          </p:cNvSpPr>
          <p:nvPr>
            <p:ph type="body" idx="1"/>
          </p:nvPr>
        </p:nvSpPr>
        <p:spPr>
          <a:xfrm>
            <a:off x="541345" y="1673225"/>
            <a:ext cx="15877479" cy="70866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Video.js </a:t>
            </a:r>
            <a:r>
              <a:rPr lang="en-US" dirty="0" smtClean="0"/>
              <a:t>Middleware</a:t>
            </a:r>
          </a:p>
          <a:p>
            <a:pPr lvl="1"/>
            <a:r>
              <a:rPr lang="en-US" sz="3200" dirty="0"/>
              <a:t>Brightcove Player Sample: Disable Forward </a:t>
            </a:r>
            <a:r>
              <a:rPr lang="en-US" sz="3200" dirty="0" smtClean="0"/>
              <a:t>Scrubbing</a:t>
            </a:r>
          </a:p>
          <a:p>
            <a:pPr lvl="2"/>
            <a:r>
              <a:rPr lang="en-US" sz="3200" dirty="0">
                <a:hlinkClick r:id="rId2"/>
              </a:rPr>
              <a:t>https://support.brightcove.com/brightcove-player-sample-disable-forward-</a:t>
            </a:r>
            <a:r>
              <a:rPr lang="en-US" sz="3200" dirty="0" smtClean="0">
                <a:hlinkClick r:id="rId2"/>
              </a:rPr>
              <a:t>scrubbing</a:t>
            </a:r>
            <a:endParaRPr lang="en-US" sz="3200" dirty="0" smtClean="0"/>
          </a:p>
          <a:p>
            <a:pPr lvl="1"/>
            <a:r>
              <a:rPr lang="en-US" sz="3200" dirty="0"/>
              <a:t>Brightcove Player Sample: Playback Rate Adjuster</a:t>
            </a:r>
            <a:endParaRPr lang="en-US" sz="3200" dirty="0" smtClean="0"/>
          </a:p>
          <a:p>
            <a:pPr lvl="2"/>
            <a:r>
              <a:rPr lang="en-US" sz="3200" dirty="0">
                <a:hlinkClick r:id="rId3"/>
              </a:rPr>
              <a:t>https://support.brightcove.com/brightcove-player-sample-playback-rate-</a:t>
            </a:r>
            <a:r>
              <a:rPr lang="en-US" sz="3200" dirty="0" smtClean="0">
                <a:hlinkClick r:id="rId3"/>
              </a:rPr>
              <a:t>adjuster</a:t>
            </a:r>
            <a:endParaRPr lang="en-US" sz="3200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Catalog’s search methods</a:t>
            </a:r>
          </a:p>
          <a:p>
            <a:pPr lvl="2"/>
            <a:r>
              <a:rPr lang="en-US" sz="3200" dirty="0"/>
              <a:t>Player </a:t>
            </a:r>
            <a:r>
              <a:rPr lang="en-US" sz="3200" dirty="0" smtClean="0"/>
              <a:t>Catalog</a:t>
            </a:r>
          </a:p>
          <a:p>
            <a:pPr lvl="2"/>
            <a:r>
              <a:rPr lang="en-US" sz="3200" dirty="0">
                <a:hlinkClick r:id="rId4"/>
              </a:rPr>
              <a:t>https://support.brightcove.com/</a:t>
            </a:r>
            <a:r>
              <a:rPr lang="en-US" sz="3200" dirty="0" err="1">
                <a:hlinkClick r:id="rId4"/>
              </a:rPr>
              <a:t>player-catalog#getSearch_method</a:t>
            </a:r>
            <a:endParaRPr lang="en-US" sz="3200" dirty="0"/>
          </a:p>
          <a:p>
            <a:pPr lvl="2"/>
            <a:endParaRPr lang="en-US" dirty="0"/>
          </a:p>
          <a:p>
            <a:pPr marL="458788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dirty="0"/>
          </a:p>
        </p:txBody>
      </p:sp>
      <p:sp>
        <p:nvSpPr>
          <p:cNvPr id="6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68092" y="9357569"/>
            <a:ext cx="301908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96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How: Agenda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</a:t>
            </a:r>
          </a:p>
        </p:txBody>
      </p:sp>
      <p:sp>
        <p:nvSpPr>
          <p:cNvPr id="432" name="Introducing the Course…"/>
          <p:cNvSpPr txBox="1">
            <a:spLocks noGrp="1"/>
          </p:cNvSpPr>
          <p:nvPr>
            <p:ph type="body" idx="1"/>
          </p:nvPr>
        </p:nvSpPr>
        <p:spPr>
          <a:xfrm>
            <a:off x="541345" y="1758689"/>
            <a:ext cx="15877479" cy="684873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900" indent="-342900"/>
            <a:r>
              <a:rPr dirty="0"/>
              <a:t>Introducing the Course</a:t>
            </a:r>
          </a:p>
          <a:p>
            <a:pPr marL="342900" indent="-342900"/>
            <a:r>
              <a:rPr dirty="0"/>
              <a:t>Setting Up to Develop with Brightcove Player</a:t>
            </a:r>
          </a:p>
          <a:p>
            <a:pPr marL="342900" indent="-342900"/>
            <a:r>
              <a:rPr dirty="0"/>
              <a:t>Using JavaScript with Brightcove Player</a:t>
            </a:r>
          </a:p>
          <a:p>
            <a:pPr marL="342900" indent="-342900"/>
            <a:r>
              <a:rPr dirty="0"/>
              <a:t>Getting Started with Brightcove Player Development</a:t>
            </a:r>
          </a:p>
          <a:p>
            <a:pPr marL="342900" indent="-342900"/>
            <a:r>
              <a:rPr dirty="0" smtClean="0"/>
              <a:t>Task</a:t>
            </a:r>
            <a:r>
              <a:rPr lang="en-US" dirty="0" smtClean="0"/>
              <a:t> </a:t>
            </a:r>
            <a:r>
              <a:rPr dirty="0" smtClean="0"/>
              <a:t>1</a:t>
            </a:r>
            <a:r>
              <a:rPr dirty="0"/>
              <a:t>: Using the API to Play a Video </a:t>
            </a:r>
          </a:p>
          <a:p>
            <a:pPr marL="342900" indent="-342900"/>
            <a:r>
              <a:rPr dirty="0"/>
              <a:t>Using the Player Catalog</a:t>
            </a:r>
          </a:p>
          <a:p>
            <a:pPr marL="342900" indent="-342900"/>
            <a:r>
              <a:rPr dirty="0"/>
              <a:t>Task 2: Dynamically Loading and Playing a Video</a:t>
            </a:r>
          </a:p>
          <a:p>
            <a:pPr marL="342900" indent="-342900"/>
            <a:r>
              <a:rPr dirty="0"/>
              <a:t>Using the mediainfo Property</a:t>
            </a:r>
          </a:p>
          <a:p>
            <a:pPr marL="342900" indent="-342900"/>
            <a:r>
              <a:rPr dirty="0"/>
              <a:t>Task 3: Displaying Video Information in the HTML Page</a:t>
            </a:r>
          </a:p>
          <a:p>
            <a:pPr marL="342900" indent="-342900"/>
            <a:r>
              <a:rPr dirty="0"/>
              <a:t>Using the </a:t>
            </a:r>
            <a:r>
              <a:rPr lang="en-US" dirty="0" smtClean="0"/>
              <a:t>Advanced (</a:t>
            </a:r>
            <a:r>
              <a:rPr dirty="0" smtClean="0"/>
              <a:t>iframe</a:t>
            </a:r>
            <a:r>
              <a:rPr lang="en-US" dirty="0" smtClean="0"/>
              <a:t>)</a:t>
            </a:r>
            <a:r>
              <a:rPr dirty="0" smtClean="0"/>
              <a:t> </a:t>
            </a:r>
            <a:r>
              <a:rPr dirty="0"/>
              <a:t>Player Implementation</a:t>
            </a:r>
          </a:p>
          <a:p>
            <a:pPr marL="342900" indent="-342900"/>
            <a:r>
              <a:rPr dirty="0"/>
              <a:t>Task 4: Changing the Video in an iframe Player Implementat</a:t>
            </a:r>
            <a:r>
              <a:rPr sz="4000" dirty="0"/>
              <a:t>ion </a:t>
            </a:r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hank You!"/>
          <p:cNvSpPr txBox="1">
            <a:spLocks noGrp="1"/>
          </p:cNvSpPr>
          <p:nvPr>
            <p:ph type="title"/>
          </p:nvPr>
        </p:nvSpPr>
        <p:spPr>
          <a:xfrm>
            <a:off x="846114" y="2249589"/>
            <a:ext cx="13825231" cy="300154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You!	</a:t>
            </a:r>
          </a:p>
        </p:txBody>
      </p:sp>
      <p:sp>
        <p:nvSpPr>
          <p:cNvPr id="669" name="Matt Boles…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r>
              <a:t>Matt Boles</a:t>
            </a:r>
          </a:p>
          <a:p>
            <a:r>
              <a:t>mboles@brightcove.com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How: Agenda (cont)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How: Agenda (cont)</a:t>
            </a:r>
          </a:p>
        </p:txBody>
      </p:sp>
      <p:sp>
        <p:nvSpPr>
          <p:cNvPr id="436" name="Adding a Brightcove Plugin to a Player…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pPr marL="342900" indent="-342900"/>
            <a:r>
              <a:rPr dirty="0"/>
              <a:t>Adding a Brightcove Plugin to a Player</a:t>
            </a:r>
          </a:p>
          <a:p>
            <a:pPr marL="342900" indent="-342900"/>
            <a:r>
              <a:rPr dirty="0" smtClean="0"/>
              <a:t>Task</a:t>
            </a:r>
            <a:r>
              <a:rPr lang="en-US" dirty="0" smtClean="0"/>
              <a:t> </a:t>
            </a:r>
            <a:r>
              <a:rPr dirty="0" smtClean="0"/>
              <a:t>5</a:t>
            </a:r>
            <a:r>
              <a:rPr dirty="0"/>
              <a:t>: Adding the Overlay Plugin to a Player</a:t>
            </a:r>
            <a:endParaRPr dirty="0">
              <a:solidFill>
                <a:srgbClr val="FF0000"/>
              </a:solidFill>
            </a:endParaRPr>
          </a:p>
          <a:p>
            <a:pPr marL="342900" indent="-342900"/>
            <a:r>
              <a:rPr dirty="0"/>
              <a:t>Task 6: Using the IMA Plugin to Play VAST </a:t>
            </a:r>
            <a:r>
              <a:rPr dirty="0" smtClean="0"/>
              <a:t>Ads</a:t>
            </a:r>
            <a:endParaRPr dirty="0"/>
          </a:p>
          <a:p>
            <a:pPr marL="0" indent="0">
              <a:buClrTx/>
              <a:buSzTx/>
              <a:buFontTx/>
              <a:buNone/>
              <a:defRPr>
                <a:solidFill>
                  <a:srgbClr val="0433FF"/>
                </a:solidFill>
              </a:defRPr>
            </a:pPr>
            <a:r>
              <a:rPr dirty="0"/>
              <a:t>Review poll questions also asked periodically</a:t>
            </a:r>
          </a:p>
        </p:txBody>
      </p:sp>
      <p:sp>
        <p:nvSpPr>
          <p:cNvPr id="4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rerequisites"/>
          <p:cNvSpPr txBox="1">
            <a:spLocks noGrp="1"/>
          </p:cNvSpPr>
          <p:nvPr>
            <p:ph type="title"/>
          </p:nvPr>
        </p:nvSpPr>
        <p:spPr>
          <a:xfrm>
            <a:off x="541346" y="300038"/>
            <a:ext cx="14724055" cy="1449388"/>
          </a:xfrm>
          <a:prstGeom prst="rect">
            <a:avLst/>
          </a:prstGeom>
        </p:spPr>
        <p:txBody>
          <a:bodyPr/>
          <a:lstStyle/>
          <a:p>
            <a:r>
              <a:t>Prerequisites</a:t>
            </a:r>
          </a:p>
        </p:txBody>
      </p:sp>
      <p:sp>
        <p:nvSpPr>
          <p:cNvPr id="440" name="The session is designed for developers with basic HTML and JavaScript experience"/>
          <p:cNvSpPr txBox="1">
            <a:spLocks noGrp="1"/>
          </p:cNvSpPr>
          <p:nvPr>
            <p:ph type="body" idx="1"/>
          </p:nvPr>
        </p:nvSpPr>
        <p:spPr>
          <a:xfrm>
            <a:off x="541345" y="1911089"/>
            <a:ext cx="15877479" cy="6848735"/>
          </a:xfrm>
          <a:prstGeom prst="rect">
            <a:avLst/>
          </a:prstGeom>
        </p:spPr>
        <p:txBody>
          <a:bodyPr/>
          <a:lstStyle/>
          <a:p>
            <a:r>
              <a:t>The session is designed for developers with basic HTML and JavaScript experience</a:t>
            </a:r>
          </a:p>
        </p:txBody>
      </p:sp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6976" y="9357569"/>
            <a:ext cx="203024" cy="2888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etting Up to Develop with Brightcove Player"/>
          <p:cNvSpPr txBox="1">
            <a:spLocks noGrp="1"/>
          </p:cNvSpPr>
          <p:nvPr>
            <p:ph type="title"/>
          </p:nvPr>
        </p:nvSpPr>
        <p:spPr>
          <a:xfrm>
            <a:off x="846114" y="1501253"/>
            <a:ext cx="13825231" cy="3749883"/>
          </a:xfrm>
          <a:prstGeom prst="rect">
            <a:avLst/>
          </a:prstGeom>
        </p:spPr>
        <p:txBody>
          <a:bodyPr/>
          <a:lstStyle/>
          <a:p>
            <a:r>
              <a:t>Setting Up to Develop with Brightcove Player</a:t>
            </a:r>
          </a:p>
        </p:txBody>
      </p:sp>
      <p:sp>
        <p:nvSpPr>
          <p:cNvPr id="444" name="Body"/>
          <p:cNvSpPr txBox="1">
            <a:spLocks noGrp="1"/>
          </p:cNvSpPr>
          <p:nvPr>
            <p:ph type="body" sz="half" idx="1"/>
          </p:nvPr>
        </p:nvSpPr>
        <p:spPr>
          <a:xfrm>
            <a:off x="846111" y="5251134"/>
            <a:ext cx="15422020" cy="389286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xmlns=""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Requires="p14">
      <p:transition spd="slow">
        <p:wip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16x9-template">
  <a:themeElements>
    <a:clrScheme name="bc-16x9-template">
      <a:dk1>
        <a:srgbClr val="FFFFFF"/>
      </a:dk1>
      <a:lt1>
        <a:srgbClr val="8F8F90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c-16x9-template">
  <a:themeElements>
    <a:clrScheme name="bc-16x9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0000FF"/>
      </a:hlink>
      <a:folHlink>
        <a:srgbClr val="FF00FF"/>
      </a:folHlink>
    </a:clrScheme>
    <a:fontScheme name="bc-16x9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c-16x9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77311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F8F9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2225</Words>
  <Application>Microsoft Macintosh PowerPoint</Application>
  <PresentationFormat>Custom</PresentationFormat>
  <Paragraphs>373</Paragraphs>
  <Slides>60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bc-16x9-template</vt:lpstr>
      <vt:lpstr>Developing with the Brightcove Player</vt:lpstr>
      <vt:lpstr>Introducing the Course</vt:lpstr>
      <vt:lpstr>What: Brightcove Player</vt:lpstr>
      <vt:lpstr>What: Brightcove Player Development</vt:lpstr>
      <vt:lpstr>Why: Code Samples</vt:lpstr>
      <vt:lpstr>How: Agenda</vt:lpstr>
      <vt:lpstr>How: Agenda (cont)</vt:lpstr>
      <vt:lpstr>Prerequisites</vt:lpstr>
      <vt:lpstr>Setting Up to Develop with Brightcove Player</vt:lpstr>
      <vt:lpstr>Setup</vt:lpstr>
      <vt:lpstr>Getting Session Materials - GitHub</vt:lpstr>
      <vt:lpstr>Brightcove Player Documentation</vt:lpstr>
      <vt:lpstr>Brightcove Player API Documentation</vt:lpstr>
      <vt:lpstr>Demo: Programmatically Play a Video </vt:lpstr>
      <vt:lpstr>Using JavaScript with Brightcove Player</vt:lpstr>
      <vt:lpstr>API Is Event Driven</vt:lpstr>
      <vt:lpstr>Callback Functions</vt:lpstr>
      <vt:lpstr>Callback Function Implementations</vt:lpstr>
      <vt:lpstr>Conceptual Blockbusters!!</vt:lpstr>
      <vt:lpstr>Quick Review Poll</vt:lpstr>
      <vt:lpstr>Quick Review Poll</vt:lpstr>
      <vt:lpstr>Getting Started with Brightcove Player Development</vt:lpstr>
      <vt:lpstr>Get Reference to Player </vt:lpstr>
      <vt:lpstr>Get Reference to Player - cont </vt:lpstr>
      <vt:lpstr>Player Methods</vt:lpstr>
      <vt:lpstr>Player Events</vt:lpstr>
      <vt:lpstr>Player Events - cont</vt:lpstr>
      <vt:lpstr>Considerations for autoplay</vt:lpstr>
      <vt:lpstr>Conceptual Blockbuster!!</vt:lpstr>
      <vt:lpstr>Task 1: Using the API to Play a Video and Display Event Object </vt:lpstr>
      <vt:lpstr>Using the Player Catalog</vt:lpstr>
      <vt:lpstr>Player Catalog</vt:lpstr>
      <vt:lpstr>Returned Object from getVideo()</vt:lpstr>
      <vt:lpstr>Task 2: Dynamically Loading and Playing a Video</vt:lpstr>
      <vt:lpstr>Quick Review Poll</vt:lpstr>
      <vt:lpstr>Using the mediainfo Property</vt:lpstr>
      <vt:lpstr>mediainfo Property</vt:lpstr>
      <vt:lpstr>Data in mediainfo</vt:lpstr>
      <vt:lpstr>Access mediainfo Data</vt:lpstr>
      <vt:lpstr>Conceptual Blockbuster!!</vt:lpstr>
      <vt:lpstr>Task 3: Display Video Information in the HTML Page</vt:lpstr>
      <vt:lpstr>Using the Standard (iframe) Player Implementation</vt:lpstr>
      <vt:lpstr>Advantages of Standard (iframe) Player Implementation</vt:lpstr>
      <vt:lpstr>When You Cannot Use iframe Implementation</vt:lpstr>
      <vt:lpstr>Dynamically Change Video in iframe</vt:lpstr>
      <vt:lpstr>Dynamically Change Video in iframe (cont)</vt:lpstr>
      <vt:lpstr>Dynamically Change Video in iframe (cont)</vt:lpstr>
      <vt:lpstr>Communicate Between HTML Page and iframe</vt:lpstr>
      <vt:lpstr>Task 4: Changing the Video in an iframe Player Implementation </vt:lpstr>
      <vt:lpstr>Quick Review Poll</vt:lpstr>
      <vt:lpstr>Adding a Brightcove Plugin to a Player</vt:lpstr>
      <vt:lpstr>Plugins for Brightcove Player</vt:lpstr>
      <vt:lpstr>Brightcove Supplied Plugins</vt:lpstr>
      <vt:lpstr>Brightcove Plugins Loaded by Default</vt:lpstr>
      <vt:lpstr>Implementing Plugins Using Studio UI</vt:lpstr>
      <vt:lpstr>Implementing Plugins Using Custom Code</vt:lpstr>
      <vt:lpstr>Implementing Plugins Using curl Statements</vt:lpstr>
      <vt:lpstr>Task 5: Play IMA3 Ads (Studio based task) AND/OR Task 6: Display an Overlay that Uses mediainfo Data  </vt:lpstr>
      <vt:lpstr>Tools More Developers Should Know About</vt:lpstr>
      <vt:lpstr>Thank You!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the Brightcove Player</dc:title>
  <cp:lastModifiedBy>Matthew Boles</cp:lastModifiedBy>
  <cp:revision>32</cp:revision>
  <dcterms:modified xsi:type="dcterms:W3CDTF">2018-12-17T21:59:04Z</dcterms:modified>
</cp:coreProperties>
</file>